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261" r:id="rId6"/>
    <p:sldId id="282" r:id="rId7"/>
    <p:sldId id="262" r:id="rId8"/>
    <p:sldId id="263" r:id="rId9"/>
    <p:sldId id="264" r:id="rId10"/>
    <p:sldId id="265" r:id="rId11"/>
    <p:sldId id="258" r:id="rId12"/>
    <p:sldId id="266" r:id="rId13"/>
    <p:sldId id="284" r:id="rId14"/>
    <p:sldId id="285" r:id="rId15"/>
    <p:sldId id="268" r:id="rId16"/>
    <p:sldId id="283" r:id="rId17"/>
    <p:sldId id="292" r:id="rId18"/>
    <p:sldId id="269" r:id="rId19"/>
    <p:sldId id="286" r:id="rId20"/>
    <p:sldId id="270" r:id="rId21"/>
    <p:sldId id="273" r:id="rId22"/>
    <p:sldId id="271" r:id="rId23"/>
    <p:sldId id="272" r:id="rId24"/>
    <p:sldId id="274" r:id="rId25"/>
    <p:sldId id="293" r:id="rId26"/>
    <p:sldId id="275" r:id="rId27"/>
    <p:sldId id="289" r:id="rId28"/>
    <p:sldId id="288" r:id="rId29"/>
    <p:sldId id="294" r:id="rId30"/>
    <p:sldId id="287" r:id="rId31"/>
    <p:sldId id="278" r:id="rId32"/>
    <p:sldId id="295" r:id="rId33"/>
    <p:sldId id="279" r:id="rId34"/>
    <p:sldId id="291" r:id="rId35"/>
    <p:sldId id="296" r:id="rId36"/>
    <p:sldId id="280" r:id="rId37"/>
    <p:sldId id="290" r:id="rId38"/>
    <p:sldId id="281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EO PASTORE" initials="MP" lastIdx="1" clrIdx="0">
    <p:extLst>
      <p:ext uri="{19B8F6BF-5375-455C-9EA6-DF929625EA0E}">
        <p15:presenceInfo xmlns:p15="http://schemas.microsoft.com/office/powerpoint/2012/main" userId="MATTEO PASTO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8CE"/>
    <a:srgbClr val="8B8B8B"/>
    <a:srgbClr val="0A5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D5265B-2529-420D-A2B5-2DA463F528FD}">
  <a:tblStyle styleId="{E5D5265B-2529-420D-A2B5-2DA463F528FD}" styleName="Table_0">
    <a:wholeTbl>
      <a:tcTxStyle b="off" i="off">
        <a:font>
          <a:latin typeface="Avenir Next LT Pro"/>
          <a:ea typeface="Avenir Next LT Pro"/>
          <a:cs typeface="Avenir Next LT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0E6"/>
          </a:solidFill>
        </a:fill>
      </a:tcStyle>
    </a:wholeTbl>
    <a:band1H>
      <a:tcTxStyle/>
      <a:tcStyle>
        <a:tcBdr/>
        <a:fill>
          <a:solidFill>
            <a:srgbClr val="FBE1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E1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esgenerator.com/html_table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prima di questa metterei la slide del primo obiettivo : considerando il numero di singleton (o la sua percentuale) otteniamo il well-known QID di prima? quanti singleton espone?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in questa slide: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ID := colonna o combinazione di colonne che espone un numero di singleton pari alla dimensione del dataset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best QID:= minor numero di colonne che espone il massimo numero di singleton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prima intro e poi questa slide</a:t>
            </a: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Valutazione come titolo?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Quanti dataset, dimensione minima, massima, media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colonne che contengono con la divisione che avevi fatto prima di id, </a:t>
            </a:r>
            <a:r>
              <a:rPr lang="it-IT" dirty="0" err="1"/>
              <a:t>qid</a:t>
            </a:r>
            <a:r>
              <a:rPr lang="it-IT" dirty="0"/>
              <a:t>, altri attributi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dire che id sono eliminati e colonne che vengono esaminate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fonte : dati.gov.it </a:t>
            </a:r>
            <a:endParaRPr dirty="0"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Valutazione come titolo?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Quanti dataset, dimensione minima, massima, media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colonne che contengono con la divisione che avevi fatto prima di id, </a:t>
            </a:r>
            <a:r>
              <a:rPr lang="it-IT" dirty="0" err="1"/>
              <a:t>qid</a:t>
            </a:r>
            <a:r>
              <a:rPr lang="it-IT" dirty="0"/>
              <a:t>, altri attributi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dire che id sono eliminati e colonne che vengono esaminate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fonte : dati.gov.it </a:t>
            </a:r>
            <a:endParaRPr dirty="0"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8055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Valutazione come titolo?			</a:t>
            </a:r>
            <a:r>
              <a:rPr lang="it-IT" dirty="0" err="1"/>
              <a:t>Qid</a:t>
            </a:r>
            <a:r>
              <a:rPr lang="it-IT" dirty="0"/>
              <a:t> ovvio perché info più specifiche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Quanti dataset, dimensione minima, massima, media identificativo no perché stato tolto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colonne che contengono con la divisione che avevi fatto prima di id, </a:t>
            </a:r>
            <a:r>
              <a:rPr lang="it-IT" dirty="0" err="1"/>
              <a:t>qid</a:t>
            </a:r>
            <a:r>
              <a:rPr lang="it-IT" dirty="0"/>
              <a:t>, altri attributi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dire che id sono eliminati e colonne che vengono esaminate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fonte : dati.gov.it </a:t>
            </a:r>
            <a:endParaRPr dirty="0"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222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ci entra la tabella completa con tutte le regioni, singleton e percentuale? anche eliminando il titolo della slide e ordinando la tabella per singleton. allinea a destra i numeri. dividi a gruppi di 3 cifre. aggiungi la colonna con le dimensioni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prima intro e poi questa slide</a:t>
            </a: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4277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prima intro e poi questa slide</a:t>
            </a: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6344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prima di questa slide con secondo obiettivo: cosa conviene generalizzare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prima di questa metterei una slide con le considerazioni da fare:</a:t>
            </a:r>
            <a:br>
              <a:rPr lang="it-IT"/>
            </a:br>
            <a:r>
              <a:rPr lang="it-IT"/>
              <a:t>- approccio globale o locale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-IT"/>
              <a:t>definire gerarchie di generalizzazione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-IT"/>
              <a:t>scegliere quantificatore di privacy leakage e di quality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-IT"/>
              <a:t>generalizzazione e/o soppressione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-IT"/>
              <a:t>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in un’altra slide o dividendo la slide a metà (anche nascondendo il topo) metterei per ogni punto la tua scelta (inglobando cose che avevi scritto nelle slide successive)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questo parallelo lo puoi anche portare avanti su più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prima intro e poi questa slide</a:t>
            </a:r>
            <a:endParaRPr dirty="0"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484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PROPOSTA : individuare invece di riconoscere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APPROCCIO</a:t>
            </a: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credo che un esempio qui sia di aiuto</a:t>
            </a:r>
            <a:endParaRPr dirty="0"/>
          </a:p>
        </p:txBody>
      </p:sp>
      <p:sp>
        <p:nvSpPr>
          <p:cNvPr id="223" name="Google Shape;2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Valutazione come titolo?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Quanti dataset, dimensione minima, massima, media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colonne che contengono con la divisione che avevi fatto prima di id, </a:t>
            </a:r>
            <a:r>
              <a:rPr lang="it-IT" dirty="0" err="1"/>
              <a:t>qid</a:t>
            </a:r>
            <a:r>
              <a:rPr lang="it-IT" dirty="0"/>
              <a:t>, altri attributi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dire che id sono eliminati e colonne che vengono esaminate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fonte : dati.gov.it </a:t>
            </a:r>
            <a:endParaRPr dirty="0"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0901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prima di questo intro dei dataset usati: la scelta fatta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qui l’immagine sembra sfuocata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u="sng" dirty="0">
                <a:solidFill>
                  <a:schemeClr val="hlink"/>
                </a:solidFill>
                <a:hlinkClick r:id="rId3"/>
              </a:rPr>
              <a:t>https://www.tablesgenerator.com/html_tables</a:t>
            </a:r>
            <a:r>
              <a:rPr lang="it-IT" dirty="0"/>
              <a:t> metti nomi estesi alle righe, aggiungi i nomi delle regioni. se è più facile, copiati la tabella da questo link in </a:t>
            </a:r>
            <a:r>
              <a:rPr lang="it-IT" dirty="0" err="1"/>
              <a:t>excel</a:t>
            </a:r>
            <a:endParaRPr dirty="0"/>
          </a:p>
        </p:txBody>
      </p:sp>
      <p:sp>
        <p:nvSpPr>
          <p:cNvPr id="251" name="Google Shape;2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non mancano altre osservazioni?</a:t>
            </a:r>
            <a:br>
              <a:rPr lang="it-IT" dirty="0"/>
            </a:br>
            <a:r>
              <a:rPr lang="it-IT" dirty="0"/>
              <a:t>i range?</a:t>
            </a:r>
            <a:br>
              <a:rPr lang="it-IT" dirty="0"/>
            </a:br>
            <a:r>
              <a:rPr lang="it-IT" dirty="0"/>
              <a:t>avevamo 4 o 5 punti nell’articolo o ricordo male?</a:t>
            </a:r>
            <a:endParaRPr dirty="0"/>
          </a:p>
        </p:txBody>
      </p:sp>
      <p:sp>
        <p:nvSpPr>
          <p:cNvPr id="267" name="Google Shape;2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83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non mancano altre osservazioni?</a:t>
            </a:r>
            <a:br>
              <a:rPr lang="it-IT" dirty="0"/>
            </a:br>
            <a:r>
              <a:rPr lang="it-IT" dirty="0"/>
              <a:t>i range?</a:t>
            </a:r>
            <a:br>
              <a:rPr lang="it-IT" dirty="0"/>
            </a:br>
            <a:r>
              <a:rPr lang="it-IT" dirty="0"/>
              <a:t>avevamo 4 o 5 punti nell’articolo o ricordo male?</a:t>
            </a:r>
            <a:endParaRPr dirty="0"/>
          </a:p>
        </p:txBody>
      </p:sp>
      <p:sp>
        <p:nvSpPr>
          <p:cNvPr id="267" name="Google Shape;2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0691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non mancano altre osservazioni?</a:t>
            </a:r>
            <a:br>
              <a:rPr lang="it-IT" dirty="0"/>
            </a:br>
            <a:r>
              <a:rPr lang="it-IT" dirty="0"/>
              <a:t>i range?</a:t>
            </a:r>
            <a:br>
              <a:rPr lang="it-IT" dirty="0"/>
            </a:br>
            <a:r>
              <a:rPr lang="it-IT" dirty="0"/>
              <a:t>avevamo 4 o 5 punti nell’articolo o ricordo male?</a:t>
            </a:r>
            <a:endParaRPr dirty="0"/>
          </a:p>
        </p:txBody>
      </p:sp>
      <p:sp>
        <p:nvSpPr>
          <p:cNvPr id="267" name="Google Shape;2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399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differenzierei def, come l prima e i “problemi” o rischi. una qualsiasi icona di warning potrebbe bastare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qui forse lascerei solo la definizione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se vuoi, l’immagine che ho incollato è senza sfondo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non mancano altre osservazioni?</a:t>
            </a:r>
            <a:br>
              <a:rPr lang="it-IT" dirty="0"/>
            </a:br>
            <a:r>
              <a:rPr lang="it-IT" dirty="0"/>
              <a:t>i range?</a:t>
            </a:r>
            <a:br>
              <a:rPr lang="it-IT" dirty="0"/>
            </a:br>
            <a:r>
              <a:rPr lang="it-IT" dirty="0"/>
              <a:t>avevamo 4 o 5 punti nell’articolo o ricordo male?</a:t>
            </a:r>
            <a:endParaRPr dirty="0"/>
          </a:p>
        </p:txBody>
      </p:sp>
      <p:sp>
        <p:nvSpPr>
          <p:cNvPr id="267" name="Google Shape;2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8820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la prima frase forse l’anticiperei alla fine della prima valutazione</a:t>
            </a:r>
            <a:endParaRPr dirty="0"/>
          </a:p>
        </p:txBody>
      </p:sp>
      <p:sp>
        <p:nvSpPr>
          <p:cNvPr id="281" name="Google Shape;2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prima intro e poi questa slide</a:t>
            </a: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8871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manca il </a:t>
            </a:r>
            <a:r>
              <a:rPr lang="it-IT" dirty="0" err="1"/>
              <a:t>conronto</a:t>
            </a:r>
            <a:r>
              <a:rPr lang="it-IT" dirty="0"/>
              <a:t> con k-</a:t>
            </a:r>
            <a:r>
              <a:rPr lang="it-IT" dirty="0" err="1"/>
              <a:t>anonymity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direi prima che questo algoritmo è una </a:t>
            </a:r>
            <a:r>
              <a:rPr lang="it-IT" dirty="0" err="1"/>
              <a:t>versone</a:t>
            </a:r>
            <a:r>
              <a:rPr lang="it-IT" dirty="0"/>
              <a:t> simile a k-</a:t>
            </a:r>
            <a:r>
              <a:rPr lang="it-IT" dirty="0" err="1"/>
              <a:t>anonimity</a:t>
            </a:r>
            <a:r>
              <a:rPr lang="it-IT" dirty="0"/>
              <a:t>…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confronto fatto con osservazioni</a:t>
            </a:r>
            <a:endParaRPr dirty="0"/>
          </a:p>
        </p:txBody>
      </p:sp>
      <p:sp>
        <p:nvSpPr>
          <p:cNvPr id="290" name="Google Shape;2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manca il </a:t>
            </a:r>
            <a:r>
              <a:rPr lang="it-IT" dirty="0" err="1"/>
              <a:t>conronto</a:t>
            </a:r>
            <a:r>
              <a:rPr lang="it-IT" dirty="0"/>
              <a:t> con k-</a:t>
            </a:r>
            <a:r>
              <a:rPr lang="it-IT" dirty="0" err="1"/>
              <a:t>anonymity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 classi di equivalenza di k valori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direi prima che questo algoritmo è una </a:t>
            </a:r>
            <a:r>
              <a:rPr lang="it-IT" dirty="0" err="1"/>
              <a:t>versone</a:t>
            </a:r>
            <a:r>
              <a:rPr lang="it-IT" dirty="0"/>
              <a:t> simile a k-</a:t>
            </a:r>
            <a:r>
              <a:rPr lang="it-IT" dirty="0" err="1"/>
              <a:t>anonimity</a:t>
            </a:r>
            <a:r>
              <a:rPr lang="it-IT" dirty="0"/>
              <a:t>…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confronto fatto con osservazioni</a:t>
            </a:r>
            <a:endParaRPr dirty="0"/>
          </a:p>
        </p:txBody>
      </p:sp>
      <p:sp>
        <p:nvSpPr>
          <p:cNvPr id="290" name="Google Shape;2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7420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qui farei uno schema del framework</a:t>
            </a:r>
            <a:endParaRPr dirty="0"/>
          </a:p>
        </p:txBody>
      </p:sp>
      <p:sp>
        <p:nvSpPr>
          <p:cNvPr id="299" name="Google Shape;2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qui farei uno schema del framework</a:t>
            </a:r>
            <a:endParaRPr dirty="0"/>
          </a:p>
        </p:txBody>
      </p:sp>
      <p:sp>
        <p:nvSpPr>
          <p:cNvPr id="299" name="Google Shape;2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0772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qui lascerei solo open data come titolo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it-IT" sz="11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C’è però la possibilità che la condivisione possa condurre </a:t>
            </a:r>
            <a:r>
              <a:rPr lang="it-IT" sz="11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all’identificazione dei soggetti </a:t>
            </a:r>
            <a:r>
              <a:rPr lang="it-IT" sz="11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ai quali i dati si riferiscono, e se questo possa tramutarsi in una </a:t>
            </a:r>
            <a:r>
              <a:rPr lang="it-IT" sz="11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violazione</a:t>
            </a:r>
            <a:r>
              <a:rPr lang="it-IT" sz="11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della loro </a:t>
            </a:r>
            <a:r>
              <a:rPr lang="it-IT" sz="11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privacy</a:t>
            </a:r>
            <a:r>
              <a:rPr lang="it-IT" sz="11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it-I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aggiungerei una breve lista di aspetti da considerare </a:t>
            </a:r>
            <a:br>
              <a:rPr lang="it-IT" dirty="0"/>
            </a:br>
            <a:r>
              <a:rPr lang="it-IT" dirty="0"/>
              <a:t>- ci sono enti, come il </a:t>
            </a:r>
            <a:r>
              <a:rPr lang="it-IT" dirty="0" err="1"/>
              <a:t>gverno</a:t>
            </a:r>
            <a:r>
              <a:rPr lang="it-IT" dirty="0"/>
              <a:t>, che sono obbligati a pubblicare open dati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-IT" dirty="0"/>
              <a:t>gli od possono essere usati per analisi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WARNING possono contenere dati personali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scriverei frasi più concise che riassumono quello che dici a voce per evitare che tu sia portato a leggere senza aggiungere niente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PROPOSTA TITOLO : privacy-</a:t>
            </a:r>
            <a:r>
              <a:rPr lang="it-IT" dirty="0" err="1"/>
              <a:t>preserving</a:t>
            </a:r>
            <a:r>
              <a:rPr lang="it-IT" dirty="0"/>
              <a:t> data publishing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mantenendo l’informazione quanto più consistente possibile e </a:t>
            </a:r>
            <a:endParaRPr dirty="0"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PROPOSTA TITOLO : privacy-</a:t>
            </a:r>
            <a:r>
              <a:rPr lang="it-IT" dirty="0" err="1"/>
              <a:t>preserving</a:t>
            </a:r>
            <a:r>
              <a:rPr lang="it-IT" dirty="0"/>
              <a:t> data publishing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mantenendo l’informazione quanto più consistente possibile e </a:t>
            </a:r>
            <a:endParaRPr dirty="0"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14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-IT" dirty="0"/>
              <a:t>MINIMIZZARE privacy </a:t>
            </a:r>
            <a:r>
              <a:rPr lang="it-IT" dirty="0" err="1"/>
              <a:t>leakage</a:t>
            </a:r>
            <a:r>
              <a:rPr lang="it-IT" dirty="0"/>
              <a:t> → minimizzare il numero di </a:t>
            </a:r>
            <a:r>
              <a:rPr lang="it-IT" dirty="0" err="1"/>
              <a:t>tuple</a:t>
            </a:r>
            <a:r>
              <a:rPr lang="it-IT" dirty="0"/>
              <a:t> univocamente determinate  (i.e., singletons)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-IT" dirty="0"/>
              <a:t>MINIMIZZARE information </a:t>
            </a:r>
            <a:r>
              <a:rPr lang="it-IT" dirty="0" err="1"/>
              <a:t>loss</a:t>
            </a:r>
            <a:r>
              <a:rPr lang="it-IT" dirty="0"/>
              <a:t> → minimizzare il numero di </a:t>
            </a:r>
            <a:r>
              <a:rPr lang="it-IT" dirty="0" err="1"/>
              <a:t>tuple</a:t>
            </a:r>
            <a:r>
              <a:rPr lang="it-IT" dirty="0"/>
              <a:t> </a:t>
            </a:r>
            <a:r>
              <a:rPr lang="it-IT" dirty="0" err="1"/>
              <a:t>modifcate</a:t>
            </a:r>
            <a:r>
              <a:rPr lang="it-IT" dirty="0"/>
              <a:t>/rimosse</a:t>
            </a:r>
            <a:endParaRPr dirty="0"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quella di wikidata sembra una cit di quello che hai scritto prima.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forse lo metteri come secondo punto, in italiano, citando Pierangela Samarati invece che wikipedia</a:t>
            </a: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venir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57607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869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10800000" flipH="1">
            <a:off x="578652" y="4501201"/>
            <a:ext cx="11034696" cy="1828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558209" y="0"/>
            <a:ext cx="11167500" cy="2018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566928" y="0"/>
            <a:ext cx="11155800" cy="201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498834" y="787352"/>
            <a:ext cx="128100" cy="70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venir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6345936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1115568" y="3203688"/>
            <a:ext cx="4937760" cy="29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6345936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4"/>
          </p:nvPr>
        </p:nvSpPr>
        <p:spPr>
          <a:xfrm>
            <a:off x="6345936" y="3203687"/>
            <a:ext cx="4937760" cy="296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4965192" y="1709928"/>
            <a:ext cx="67299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868680" y="3429000"/>
            <a:ext cx="3099816" cy="206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>
            <a:spLocks noGrp="1"/>
          </p:cNvSpPr>
          <p:nvPr>
            <p:ph type="pic" idx="2"/>
          </p:nvPr>
        </p:nvSpPr>
        <p:spPr>
          <a:xfrm>
            <a:off x="4965192" y="1161288"/>
            <a:ext cx="6729984" cy="464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868680" y="3438144"/>
            <a:ext cx="309981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f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0" y="0"/>
            <a:ext cx="4959047" cy="6858000"/>
          </a:xfrm>
          <a:custGeom>
            <a:avLst/>
            <a:gdLst/>
            <a:ahLst/>
            <a:cxnLst/>
            <a:rect l="l" t="t" r="r" b="b"/>
            <a:pathLst>
              <a:path w="4959047" h="6858000" extrusionOk="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0" y="0"/>
            <a:ext cx="4948887" cy="6858000"/>
          </a:xfrm>
          <a:custGeom>
            <a:avLst/>
            <a:gdLst/>
            <a:ahLst/>
            <a:cxnLst/>
            <a:rect l="l" t="t" r="r" b="b"/>
            <a:pathLst>
              <a:path w="4948887" h="6858000" extrusionOk="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 txBox="1">
            <a:spLocks noGrp="1"/>
          </p:cNvSpPr>
          <p:nvPr>
            <p:ph type="ctrTitle"/>
          </p:nvPr>
        </p:nvSpPr>
        <p:spPr>
          <a:xfrm>
            <a:off x="477981" y="1583273"/>
            <a:ext cx="4023360" cy="190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800" b="1" dirty="0">
                <a:latin typeface="Arial"/>
                <a:ea typeface="Arial"/>
                <a:cs typeface="Arial"/>
                <a:sym typeface="Arial"/>
              </a:rPr>
              <a:t>Generalizzazione di quasi-</a:t>
            </a:r>
            <a:r>
              <a:rPr lang="it-IT" sz="2800" b="1" dirty="0" err="1">
                <a:latin typeface="Arial"/>
                <a:ea typeface="Arial"/>
                <a:cs typeface="Arial"/>
                <a:sym typeface="Arial"/>
              </a:rPr>
              <a:t>identifier</a:t>
            </a:r>
            <a:r>
              <a:rPr lang="it-IT" sz="2800" b="1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it-IT" sz="2800" b="1" dirty="0">
                <a:latin typeface="Arial"/>
                <a:ea typeface="Arial"/>
                <a:cs typeface="Arial"/>
                <a:sym typeface="Arial"/>
              </a:rPr>
            </a:br>
            <a:r>
              <a:rPr lang="it-IT" sz="2800" b="1" dirty="0">
                <a:latin typeface="Arial"/>
                <a:ea typeface="Arial"/>
                <a:cs typeface="Arial"/>
                <a:sym typeface="Arial"/>
              </a:rPr>
              <a:t>negli </a:t>
            </a:r>
            <a:r>
              <a:rPr lang="it-IT" sz="2800" b="1" dirty="0" err="1">
                <a:latin typeface="Arial"/>
                <a:ea typeface="Arial"/>
                <a:cs typeface="Arial"/>
                <a:sym typeface="Arial"/>
              </a:rPr>
              <a:t>OpenData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Candidato: Matteo Pastore</a:t>
            </a: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 descr="Risultato immagini per università degli studi di sale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17" y="5461532"/>
            <a:ext cx="1008000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 descr="Risultato immagini per isislab uni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81" y="329906"/>
            <a:ext cx="26955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 txBox="1"/>
          <p:nvPr/>
        </p:nvSpPr>
        <p:spPr>
          <a:xfrm>
            <a:off x="477981" y="3538651"/>
            <a:ext cx="402335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Approccio di generalizzazione locale operando sui </a:t>
            </a:r>
            <a:r>
              <a:rPr lang="it-IT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singleton</a:t>
            </a:r>
            <a:endParaRPr dirty="0"/>
          </a:p>
        </p:txBody>
      </p:sp>
      <p:pic>
        <p:nvPicPr>
          <p:cNvPr id="113" name="Google Shape;113;p13" descr="Risultato immagini per open da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07013" y="0"/>
            <a:ext cx="6884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 dirty="0">
                <a:solidFill>
                  <a:srgbClr val="0A5ABE"/>
                </a:solidFill>
              </a:rPr>
              <a:t>Quasi-</a:t>
            </a:r>
            <a:r>
              <a:rPr lang="it-IT" b="1" i="1" dirty="0" err="1">
                <a:solidFill>
                  <a:srgbClr val="0A5ABE"/>
                </a:solidFill>
              </a:rPr>
              <a:t>identifier</a:t>
            </a:r>
            <a:r>
              <a:rPr lang="it-IT" b="1" i="1" dirty="0">
                <a:solidFill>
                  <a:srgbClr val="0A5ABE"/>
                </a:solidFill>
              </a:rPr>
              <a:t> – Scegliere il QID</a:t>
            </a:r>
            <a:endParaRPr dirty="0"/>
          </a:p>
        </p:txBody>
      </p:sp>
      <p:sp>
        <p:nvSpPr>
          <p:cNvPr id="183" name="Google Shape;183;p22"/>
          <p:cNvSpPr txBox="1"/>
          <p:nvPr/>
        </p:nvSpPr>
        <p:spPr>
          <a:xfrm>
            <a:off x="586154" y="2379785"/>
            <a:ext cx="852267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Il miglior QID è: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solidFill>
                <a:srgbClr val="3488C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Minor numero di colonne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488C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</a:rPr>
              <a:t>Che espone il maggior numero di singleton</a:t>
            </a:r>
            <a:endParaRPr lang="it-IT" sz="2400" dirty="0">
              <a:solidFill>
                <a:srgbClr val="3488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137;p16">
            <a:extLst>
              <a:ext uri="{FF2B5EF4-FFF2-40B4-BE49-F238E27FC236}">
                <a16:creationId xmlns:a16="http://schemas.microsoft.com/office/drawing/2014/main" id="{06CB693C-62AC-49D6-8097-DFBE5A3D88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9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>
                <a:solidFill>
                  <a:srgbClr val="0A5ABE"/>
                </a:solidFill>
              </a:rPr>
              <a:t>Obiettivo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5636712" y="296240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542925" y="2324100"/>
            <a:ext cx="7896225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Individuazione dei QID</a:t>
            </a:r>
          </a:p>
          <a:p>
            <a:pPr marL="457200" lvl="1" indent="-457200">
              <a:buFontTx/>
              <a:buChar char="-"/>
            </a:pPr>
            <a:endParaRPr lang="it-IT" sz="2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2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2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2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48372D-5688-434B-88F8-5F2EB08B670E}"/>
              </a:ext>
            </a:extLst>
          </p:cNvPr>
          <p:cNvSpPr txBox="1"/>
          <p:nvPr/>
        </p:nvSpPr>
        <p:spPr>
          <a:xfrm>
            <a:off x="1115568" y="2892287"/>
            <a:ext cx="59710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8" indent="-457200">
              <a:buFontTx/>
              <a:buChar char="-"/>
            </a:pPr>
            <a:r>
              <a:rPr lang="it-IT" sz="2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Qual è il miglior QID in dataset reali</a:t>
            </a:r>
          </a:p>
          <a:p>
            <a:pPr marL="457200" lvl="8" indent="-457200">
              <a:buFontTx/>
              <a:buChar char="-"/>
            </a:pPr>
            <a:endParaRPr lang="it-IT" sz="2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5" indent="-457200">
              <a:buFontTx/>
              <a:buChar char="-"/>
            </a:pPr>
            <a:r>
              <a:rPr lang="it-IT" sz="2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Quanti singleton espone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37;p16">
            <a:extLst>
              <a:ext uri="{FF2B5EF4-FFF2-40B4-BE49-F238E27FC236}">
                <a16:creationId xmlns:a16="http://schemas.microsoft.com/office/drawing/2014/main" id="{C8386727-857D-43E7-BDBF-3D5A494204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2" y="3933173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 dirty="0">
                <a:solidFill>
                  <a:srgbClr val="0A5ABE"/>
                </a:solidFill>
              </a:rPr>
              <a:t>Quasi-</a:t>
            </a:r>
            <a:r>
              <a:rPr lang="it-IT" b="1" i="1" dirty="0" err="1">
                <a:solidFill>
                  <a:srgbClr val="0A5ABE"/>
                </a:solidFill>
              </a:rPr>
              <a:t>identifier</a:t>
            </a:r>
            <a:r>
              <a:rPr lang="it-IT" b="1" i="1" dirty="0">
                <a:solidFill>
                  <a:srgbClr val="0A5ABE"/>
                </a:solidFill>
              </a:rPr>
              <a:t> – Valutazione</a:t>
            </a:r>
            <a:endParaRPr dirty="0"/>
          </a:p>
        </p:txBody>
      </p:sp>
      <p:sp>
        <p:nvSpPr>
          <p:cNvPr id="190" name="Google Shape;190;p23"/>
          <p:cNvSpPr txBox="1"/>
          <p:nvPr/>
        </p:nvSpPr>
        <p:spPr>
          <a:xfrm>
            <a:off x="586154" y="2379785"/>
            <a:ext cx="852267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3488CE"/>
                </a:solidFill>
              </a:rPr>
              <a:t>Dataset: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Patenti cittadini italiani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</a:rPr>
              <a:t>Fonte: dati.gov.it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20 dataset, uno per ogni regione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</a:rPr>
              <a:t>Dimensione minima ~ 90K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Dimensione massima </a:t>
            </a:r>
            <a:r>
              <a:rPr lang="it-IT" sz="2400" dirty="0">
                <a:solidFill>
                  <a:srgbClr val="3488CE"/>
                </a:solidFill>
              </a:rPr>
              <a:t>~ 6.5M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Colonne:</a:t>
            </a:r>
          </a:p>
          <a:p>
            <a:pPr lvl="0"/>
            <a:r>
              <a:rPr lang="it-IT" sz="2400" dirty="0">
                <a:solidFill>
                  <a:srgbClr val="3488CE"/>
                </a:solidFill>
              </a:rPr>
              <a:t>    </a:t>
            </a:r>
            <a:r>
              <a:rPr lang="it-IT" sz="2400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[Id, </a:t>
            </a:r>
            <a:r>
              <a:rPr lang="it-IT" sz="2400" dirty="0" err="1">
                <a:solidFill>
                  <a:srgbClr val="3488CE"/>
                </a:solidFill>
              </a:rPr>
              <a:t>anno_nascita</a:t>
            </a:r>
            <a:r>
              <a:rPr lang="it-IT" sz="2400" dirty="0">
                <a:solidFill>
                  <a:srgbClr val="3488CE"/>
                </a:solidFill>
              </a:rPr>
              <a:t>, </a:t>
            </a:r>
            <a:r>
              <a:rPr lang="it-IT" sz="2400" dirty="0" err="1">
                <a:solidFill>
                  <a:srgbClr val="3488CE"/>
                </a:solidFill>
              </a:rPr>
              <a:t>comune_residenza</a:t>
            </a:r>
            <a:r>
              <a:rPr lang="it-IT" sz="2400" dirty="0">
                <a:solidFill>
                  <a:srgbClr val="3488CE"/>
                </a:solidFill>
              </a:rPr>
              <a:t>,            </a:t>
            </a:r>
            <a:r>
              <a:rPr lang="it-IT" sz="2400" dirty="0" err="1">
                <a:solidFill>
                  <a:srgbClr val="3488CE"/>
                </a:solidFill>
              </a:rPr>
              <a:t>provincia_residenza</a:t>
            </a:r>
            <a:r>
              <a:rPr lang="it-IT" sz="2400" dirty="0">
                <a:solidFill>
                  <a:srgbClr val="3488CE"/>
                </a:solidFill>
              </a:rPr>
              <a:t>, sesso, informazioni patente]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488C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sz="2400" dirty="0">
              <a:solidFill>
                <a:srgbClr val="3488C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488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37;p16">
            <a:extLst>
              <a:ext uri="{FF2B5EF4-FFF2-40B4-BE49-F238E27FC236}">
                <a16:creationId xmlns:a16="http://schemas.microsoft.com/office/drawing/2014/main" id="{C8386727-857D-43E7-BDBF-3D5A494204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2" y="3933173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 dirty="0">
                <a:solidFill>
                  <a:srgbClr val="0A5ABE"/>
                </a:solidFill>
              </a:rPr>
              <a:t>Quasi-</a:t>
            </a:r>
            <a:r>
              <a:rPr lang="it-IT" b="1" i="1" dirty="0" err="1">
                <a:solidFill>
                  <a:srgbClr val="0A5ABE"/>
                </a:solidFill>
              </a:rPr>
              <a:t>identifier</a:t>
            </a:r>
            <a:r>
              <a:rPr lang="it-IT" b="1" i="1" dirty="0">
                <a:solidFill>
                  <a:srgbClr val="0A5ABE"/>
                </a:solidFill>
              </a:rPr>
              <a:t> – Valutazione</a:t>
            </a:r>
            <a:endParaRPr dirty="0"/>
          </a:p>
        </p:txBody>
      </p:sp>
      <p:sp>
        <p:nvSpPr>
          <p:cNvPr id="190" name="Google Shape;190;p23"/>
          <p:cNvSpPr txBox="1"/>
          <p:nvPr/>
        </p:nvSpPr>
        <p:spPr>
          <a:xfrm>
            <a:off x="586154" y="2379785"/>
            <a:ext cx="852267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it-IT" sz="2400" b="1" dirty="0">
                <a:solidFill>
                  <a:srgbClr val="3488CE"/>
                </a:solidFill>
              </a:rPr>
              <a:t>Colonne utilizzate</a:t>
            </a:r>
            <a:r>
              <a:rPr lang="it-IT" sz="2400" dirty="0">
                <a:solidFill>
                  <a:srgbClr val="3488CE"/>
                </a:solidFill>
              </a:rPr>
              <a:t>:</a:t>
            </a:r>
            <a:br>
              <a:rPr lang="it-IT" sz="2400" dirty="0">
                <a:solidFill>
                  <a:srgbClr val="3488CE"/>
                </a:solidFill>
              </a:rPr>
            </a:br>
            <a:r>
              <a:rPr lang="it-IT" sz="2400" dirty="0">
                <a:solidFill>
                  <a:srgbClr val="3488CE"/>
                </a:solidFill>
              </a:rPr>
              <a:t>[</a:t>
            </a:r>
            <a:r>
              <a:rPr lang="it-IT" sz="2400" dirty="0" err="1">
                <a:solidFill>
                  <a:srgbClr val="3488CE"/>
                </a:solidFill>
              </a:rPr>
              <a:t>anno_nascita</a:t>
            </a:r>
            <a:r>
              <a:rPr lang="it-IT" sz="2400" dirty="0">
                <a:solidFill>
                  <a:srgbClr val="3488CE"/>
                </a:solidFill>
              </a:rPr>
              <a:t>, informazioni residenza, sesso]</a:t>
            </a:r>
            <a:br>
              <a:rPr lang="it-IT" sz="2400" dirty="0">
                <a:solidFill>
                  <a:srgbClr val="3488CE"/>
                </a:solidFill>
              </a:rPr>
            </a:br>
            <a:endParaRPr lang="it-IT" sz="2400" dirty="0">
              <a:solidFill>
                <a:srgbClr val="3488CE"/>
              </a:solidFill>
            </a:endParaRPr>
          </a:p>
          <a:p>
            <a:pPr lvl="0"/>
            <a:r>
              <a:rPr lang="it-IT" sz="2400" dirty="0">
                <a:solidFill>
                  <a:srgbClr val="3488CE"/>
                </a:solidFill>
              </a:rPr>
              <a:t>Si è stimato per ogni colonna o combinazione di colonne il numero di singleton esposti. </a:t>
            </a:r>
          </a:p>
          <a:p>
            <a:pPr lvl="0"/>
            <a:endParaRPr lang="it-IT" sz="2400" dirty="0">
              <a:solidFill>
                <a:srgbClr val="3488CE"/>
              </a:solidFill>
            </a:endParaRPr>
          </a:p>
          <a:p>
            <a:r>
              <a:rPr lang="it-IT" sz="2000" b="1" dirty="0">
                <a:solidFill>
                  <a:srgbClr val="3488CE"/>
                </a:solidFill>
              </a:rPr>
              <a:t>ID</a:t>
            </a:r>
            <a:r>
              <a:rPr lang="it-IT" sz="2000" dirty="0">
                <a:solidFill>
                  <a:srgbClr val="3488CE"/>
                </a:solidFill>
              </a:rPr>
              <a:t> := numero di singleton = dimensione del dataset</a:t>
            </a:r>
            <a:endParaRPr lang="it-IT" sz="3600" dirty="0">
              <a:solidFill>
                <a:srgbClr val="3488CE"/>
              </a:solidFill>
            </a:endParaRPr>
          </a:p>
          <a:p>
            <a:r>
              <a:rPr lang="it-IT" sz="2000" b="1" dirty="0">
                <a:solidFill>
                  <a:srgbClr val="3488CE"/>
                </a:solidFill>
              </a:rPr>
              <a:t>best QID</a:t>
            </a:r>
            <a:r>
              <a:rPr lang="it-IT" sz="2000" dirty="0">
                <a:solidFill>
                  <a:srgbClr val="3488CE"/>
                </a:solidFill>
              </a:rPr>
              <a:t>:= minor numero di colonne che espone il massimo numero di singleton </a:t>
            </a:r>
            <a:endParaRPr lang="it-IT" sz="3600" dirty="0">
              <a:solidFill>
                <a:srgbClr val="3488CE"/>
              </a:solidFill>
            </a:endParaRPr>
          </a:p>
          <a:p>
            <a:br>
              <a:rPr lang="it-IT" sz="2400" dirty="0"/>
            </a:br>
            <a:endParaRPr lang="it-IT" sz="2400" dirty="0">
              <a:solidFill>
                <a:srgbClr val="3488CE"/>
              </a:solidFill>
            </a:endParaRPr>
          </a:p>
          <a:p>
            <a:pPr lvl="0"/>
            <a:endParaRPr lang="it-IT" sz="2000" dirty="0">
              <a:solidFill>
                <a:srgbClr val="3488CE"/>
              </a:solidFill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310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37;p16">
            <a:extLst>
              <a:ext uri="{FF2B5EF4-FFF2-40B4-BE49-F238E27FC236}">
                <a16:creationId xmlns:a16="http://schemas.microsoft.com/office/drawing/2014/main" id="{C8386727-857D-43E7-BDBF-3D5A494204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2" y="3933173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 dirty="0">
                <a:solidFill>
                  <a:srgbClr val="0A5ABE"/>
                </a:solidFill>
              </a:rPr>
              <a:t>Quasi-</a:t>
            </a:r>
            <a:r>
              <a:rPr lang="it-IT" b="1" i="1" dirty="0" err="1">
                <a:solidFill>
                  <a:srgbClr val="0A5ABE"/>
                </a:solidFill>
              </a:rPr>
              <a:t>identifier</a:t>
            </a:r>
            <a:r>
              <a:rPr lang="it-IT" b="1" i="1" dirty="0">
                <a:solidFill>
                  <a:srgbClr val="0A5ABE"/>
                </a:solidFill>
              </a:rPr>
              <a:t> – Valutazione</a:t>
            </a:r>
            <a:endParaRPr dirty="0"/>
          </a:p>
        </p:txBody>
      </p:sp>
      <p:sp>
        <p:nvSpPr>
          <p:cNvPr id="190" name="Google Shape;190;p23"/>
          <p:cNvSpPr txBox="1"/>
          <p:nvPr/>
        </p:nvSpPr>
        <p:spPr>
          <a:xfrm>
            <a:off x="586154" y="2379785"/>
            <a:ext cx="852267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it-IT" sz="2400" b="1" dirty="0">
                <a:solidFill>
                  <a:srgbClr val="3488CE"/>
                </a:solidFill>
              </a:rPr>
              <a:t>Colonne</a:t>
            </a:r>
            <a:r>
              <a:rPr lang="it-IT" sz="2400" dirty="0">
                <a:solidFill>
                  <a:srgbClr val="3488CE"/>
                </a:solidFill>
              </a:rPr>
              <a:t> </a:t>
            </a:r>
            <a:r>
              <a:rPr lang="it-IT" sz="2400" b="1" dirty="0">
                <a:solidFill>
                  <a:srgbClr val="3488CE"/>
                </a:solidFill>
              </a:rPr>
              <a:t>utilizzate</a:t>
            </a:r>
            <a:r>
              <a:rPr lang="it-IT" sz="2400" dirty="0">
                <a:solidFill>
                  <a:srgbClr val="3488CE"/>
                </a:solidFill>
              </a:rPr>
              <a:t>:</a:t>
            </a:r>
            <a:br>
              <a:rPr lang="it-IT" sz="2400" dirty="0">
                <a:solidFill>
                  <a:srgbClr val="3488CE"/>
                </a:solidFill>
              </a:rPr>
            </a:br>
            <a:r>
              <a:rPr lang="it-IT" sz="2400" dirty="0">
                <a:solidFill>
                  <a:srgbClr val="3488CE"/>
                </a:solidFill>
              </a:rPr>
              <a:t>[</a:t>
            </a:r>
            <a:r>
              <a:rPr lang="it-IT" sz="2400" dirty="0" err="1">
                <a:solidFill>
                  <a:srgbClr val="3488CE"/>
                </a:solidFill>
              </a:rPr>
              <a:t>anno_nascita</a:t>
            </a:r>
            <a:r>
              <a:rPr lang="it-IT" sz="2400" dirty="0">
                <a:solidFill>
                  <a:srgbClr val="3488CE"/>
                </a:solidFill>
              </a:rPr>
              <a:t>, informazioni residenza, sesso]</a:t>
            </a:r>
            <a:br>
              <a:rPr lang="it-IT" sz="2400" dirty="0">
                <a:solidFill>
                  <a:srgbClr val="3488CE"/>
                </a:solidFill>
              </a:rPr>
            </a:br>
            <a:endParaRPr lang="it-IT" sz="2400" dirty="0">
              <a:solidFill>
                <a:srgbClr val="3488CE"/>
              </a:solidFill>
            </a:endParaRPr>
          </a:p>
          <a:p>
            <a:r>
              <a:rPr lang="it-IT" sz="2400" b="1" dirty="0">
                <a:solidFill>
                  <a:srgbClr val="3488CE"/>
                </a:solidFill>
              </a:rPr>
              <a:t>Risultato</a:t>
            </a:r>
            <a:r>
              <a:rPr lang="it-IT" sz="2400" dirty="0">
                <a:solidFill>
                  <a:srgbClr val="3488CE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</a:rPr>
              <a:t>No identificativi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</a:rPr>
              <a:t>Best QID = [</a:t>
            </a:r>
            <a:r>
              <a:rPr lang="it-IT" sz="2400" dirty="0" err="1">
                <a:solidFill>
                  <a:srgbClr val="3488CE"/>
                </a:solidFill>
              </a:rPr>
              <a:t>anno_nascita</a:t>
            </a:r>
            <a:r>
              <a:rPr lang="it-IT" sz="2400" dirty="0">
                <a:solidFill>
                  <a:srgbClr val="3488CE"/>
                </a:solidFill>
              </a:rPr>
              <a:t>, </a:t>
            </a:r>
            <a:r>
              <a:rPr lang="it-IT" sz="2400" dirty="0" err="1">
                <a:solidFill>
                  <a:srgbClr val="3488CE"/>
                </a:solidFill>
              </a:rPr>
              <a:t>comune_residenza</a:t>
            </a:r>
            <a:r>
              <a:rPr lang="it-IT" sz="2400" dirty="0">
                <a:solidFill>
                  <a:srgbClr val="3488CE"/>
                </a:solidFill>
              </a:rPr>
              <a:t>, sesso]</a:t>
            </a:r>
            <a:br>
              <a:rPr lang="it-IT" sz="2400" dirty="0"/>
            </a:br>
            <a:endParaRPr lang="it-IT" sz="2400" dirty="0">
              <a:solidFill>
                <a:srgbClr val="3488CE"/>
              </a:solidFill>
            </a:endParaRPr>
          </a:p>
          <a:p>
            <a:pPr lvl="0"/>
            <a:endParaRPr lang="it-IT" sz="2000" dirty="0">
              <a:solidFill>
                <a:srgbClr val="3488CE"/>
              </a:solidFill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65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37;p16">
            <a:extLst>
              <a:ext uri="{FF2B5EF4-FFF2-40B4-BE49-F238E27FC236}">
                <a16:creationId xmlns:a16="http://schemas.microsoft.com/office/drawing/2014/main" id="{05959EC6-B584-44D7-89DD-2F03DA03B4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 dirty="0">
                <a:solidFill>
                  <a:srgbClr val="0A5ABE"/>
                </a:solidFill>
              </a:rPr>
              <a:t>Quasi-</a:t>
            </a:r>
            <a:r>
              <a:rPr lang="it-IT" b="1" i="1" dirty="0" err="1">
                <a:solidFill>
                  <a:srgbClr val="0A5ABE"/>
                </a:solidFill>
              </a:rPr>
              <a:t>identifier</a:t>
            </a:r>
            <a:r>
              <a:rPr lang="it-IT" b="1" i="1" dirty="0">
                <a:solidFill>
                  <a:srgbClr val="0A5ABE"/>
                </a:solidFill>
              </a:rPr>
              <a:t> – Dataset Patenti</a:t>
            </a:r>
            <a:endParaRPr dirty="0"/>
          </a:p>
        </p:txBody>
      </p:sp>
      <p:sp>
        <p:nvSpPr>
          <p:cNvPr id="205" name="Google Shape;205;p25"/>
          <p:cNvSpPr txBox="1"/>
          <p:nvPr/>
        </p:nvSpPr>
        <p:spPr>
          <a:xfrm>
            <a:off x="586154" y="2379785"/>
            <a:ext cx="85226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1000218-A974-4905-B48C-896F3A513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28873"/>
              </p:ext>
            </p:extLst>
          </p:nvPr>
        </p:nvGraphicFramePr>
        <p:xfrm>
          <a:off x="1214960" y="2216426"/>
          <a:ext cx="7639348" cy="4303643"/>
        </p:xfrm>
        <a:graphic>
          <a:graphicData uri="http://schemas.openxmlformats.org/drawingml/2006/table">
            <a:tbl>
              <a:tblPr/>
              <a:tblGrid>
                <a:gridCol w="1909837">
                  <a:extLst>
                    <a:ext uri="{9D8B030D-6E8A-4147-A177-3AD203B41FA5}">
                      <a16:colId xmlns:a16="http://schemas.microsoft.com/office/drawing/2014/main" val="1930681571"/>
                    </a:ext>
                  </a:extLst>
                </a:gridCol>
                <a:gridCol w="1909837">
                  <a:extLst>
                    <a:ext uri="{9D8B030D-6E8A-4147-A177-3AD203B41FA5}">
                      <a16:colId xmlns:a16="http://schemas.microsoft.com/office/drawing/2014/main" val="896599650"/>
                    </a:ext>
                  </a:extLst>
                </a:gridCol>
                <a:gridCol w="1909837">
                  <a:extLst>
                    <a:ext uri="{9D8B030D-6E8A-4147-A177-3AD203B41FA5}">
                      <a16:colId xmlns:a16="http://schemas.microsoft.com/office/drawing/2014/main" val="3155468480"/>
                    </a:ext>
                  </a:extLst>
                </a:gridCol>
                <a:gridCol w="1909837">
                  <a:extLst>
                    <a:ext uri="{9D8B030D-6E8A-4147-A177-3AD203B41FA5}">
                      <a16:colId xmlns:a16="http://schemas.microsoft.com/office/drawing/2014/main" val="2108347721"/>
                    </a:ext>
                  </a:extLst>
                </a:gridCol>
              </a:tblGrid>
              <a:tr h="368819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1">
                          <a:effectLst/>
                          <a:latin typeface="Liberation Serif"/>
                        </a:rPr>
                        <a:t>Region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1">
                          <a:effectLst/>
                          <a:latin typeface="Liberation Serif"/>
                        </a:rPr>
                        <a:t>Num_singletons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1">
                          <a:effectLst/>
                        </a:rPr>
                        <a:t>Percentage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1" dirty="0" err="1">
                          <a:effectLst/>
                        </a:rPr>
                        <a:t>Dataset_size</a:t>
                      </a:r>
                      <a:endParaRPr lang="it-IT" sz="900" b="1" dirty="0">
                        <a:effectLst/>
                      </a:endParaRP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902961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Puglia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dirty="0">
                          <a:effectLst/>
                          <a:latin typeface="Liberation Serif"/>
                        </a:rPr>
                        <a:t>1,859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2,475,620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743766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 dirty="0">
                          <a:effectLst/>
                          <a:latin typeface="Liberation Serif"/>
                        </a:rPr>
                        <a:t>Toscana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2,028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2,497,683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606767"/>
                  </a:ext>
                </a:extLst>
              </a:tr>
              <a:tr h="132297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 dirty="0">
                          <a:effectLst/>
                          <a:latin typeface="Liberation Serif"/>
                        </a:rPr>
                        <a:t>Emilia Romagna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2,642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2,983,672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442615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 dirty="0">
                          <a:effectLst/>
                          <a:latin typeface="Liberation Serif"/>
                        </a:rPr>
                        <a:t>Sicilia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3,483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3,125,643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354620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Lazio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4,980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3,744,239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703331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Umbria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869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597,243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835283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Veneto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4,835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3,315,865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076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Campania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5,498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3,350,031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097596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Marche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2,535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1,048,305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578299"/>
                  </a:ext>
                </a:extLst>
              </a:tr>
              <a:tr h="210126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Lombardia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18,948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6,437,212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719765"/>
                  </a:ext>
                </a:extLst>
              </a:tr>
              <a:tr h="22893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Friuli Venezia Giulia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2,688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827,441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297204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Calabria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4,904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1,176,649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923505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Basilicata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1,537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357,913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578167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Liguria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4,374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973,806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477749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Sardegna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5,631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1%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1,040,010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213204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Abruzzo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5,221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1%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863,932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462803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Piemonte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25,211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1%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2,897,218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691441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Trentino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dirty="0">
                          <a:effectLst/>
                          <a:latin typeface="Liberation Serif"/>
                        </a:rPr>
                        <a:t>6,410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1%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690,570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466544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Molise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2,569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1%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198,312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319989"/>
                  </a:ext>
                </a:extLst>
              </a:tr>
              <a:tr h="230796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 dirty="0">
                          <a:effectLst/>
                          <a:latin typeface="Liberation Serif"/>
                        </a:rPr>
                        <a:t>Valle Aosta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dirty="0">
                          <a:effectLst/>
                          <a:latin typeface="Liberation Serif"/>
                        </a:rPr>
                        <a:t>1,684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87,464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8802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9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>
                <a:solidFill>
                  <a:srgbClr val="0A5ABE"/>
                </a:solidFill>
              </a:rPr>
              <a:t>Obiettivo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5636712" y="296240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542925" y="2324100"/>
            <a:ext cx="8451988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FontTx/>
              <a:buChar char="-"/>
            </a:pP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Individuazione dei QID</a:t>
            </a: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Abbiamo osservato che contando i singleton siamo capaci di riconoscere </a:t>
            </a: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(data di nascita, municipalità, genere) come best QID in tutti i dataset. </a:t>
            </a: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Questo QID espone oltre il 2% di singleton (più di 25K singleton) in dataset già anonimizzati. </a:t>
            </a:r>
            <a:endParaRPr lang="it-IT" sz="18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8" indent="-457200">
              <a:buFontTx/>
              <a:buChar char="-"/>
            </a:pP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644008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9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>
                <a:solidFill>
                  <a:srgbClr val="0A5ABE"/>
                </a:solidFill>
              </a:rPr>
              <a:t>Obiettivo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5636712" y="296240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542925" y="2324100"/>
            <a:ext cx="8451988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FontTx/>
              <a:buChar char="-"/>
            </a:pP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Individuazione dei QID</a:t>
            </a: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Abbiamo osservato che contando i singleton siamo capaci di riconoscere </a:t>
            </a: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(data di nascita, municipalità, genere) come best QID in tutti i dataset. </a:t>
            </a: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Questo QID espone oltre il 2% di singleton (più di 25K singleton) in dataset già anonimizzati. </a:t>
            </a:r>
            <a:endParaRPr lang="it-IT" sz="1800" dirty="0"/>
          </a:p>
          <a:p>
            <a:pPr marL="457200" lvl="0" indent="-457200">
              <a:buFontTx/>
              <a:buChar char="-"/>
            </a:pP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57200">
              <a:buFontTx/>
              <a:buChar char="-"/>
            </a:pP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/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8" indent="-457200">
              <a:buFontTx/>
              <a:buChar char="-"/>
            </a:pP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Generalizzazione del QID</a:t>
            </a: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Quale colonna o combinazione di colonne</a:t>
            </a: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minimizza il numero di singleton</a:t>
            </a: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minimizzando il numero di </a:t>
            </a:r>
            <a:r>
              <a:rPr lang="it-IT" sz="1800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tuple</a:t>
            </a: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modificate/rimosse?</a:t>
            </a:r>
          </a:p>
          <a:p>
            <a:pPr marL="457200" lvl="8" indent="-457200">
              <a:buFontTx/>
              <a:buChar char="-"/>
            </a:pP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736079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16">
            <a:extLst>
              <a:ext uri="{FF2B5EF4-FFF2-40B4-BE49-F238E27FC236}">
                <a16:creationId xmlns:a16="http://schemas.microsoft.com/office/drawing/2014/main" id="{01225651-8F02-4B01-8E39-B413D269F3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3600"/>
              <a:buFont typeface="Avenir"/>
              <a:buNone/>
            </a:pPr>
            <a:r>
              <a:rPr lang="it-IT" sz="3600" b="1" i="1" dirty="0">
                <a:solidFill>
                  <a:srgbClr val="0A5ABE"/>
                </a:solidFill>
              </a:rPr>
              <a:t>Quasi-</a:t>
            </a:r>
            <a:r>
              <a:rPr lang="it-IT" sz="3600" b="1" i="1" dirty="0" err="1">
                <a:solidFill>
                  <a:srgbClr val="0A5ABE"/>
                </a:solidFill>
              </a:rPr>
              <a:t>identifier</a:t>
            </a:r>
            <a:r>
              <a:rPr lang="it-IT" sz="3600" b="1" i="1" dirty="0">
                <a:solidFill>
                  <a:srgbClr val="0A5ABE"/>
                </a:solidFill>
              </a:rPr>
              <a:t> – Cosa conviene generalizzare</a:t>
            </a:r>
            <a:endParaRPr dirty="0"/>
          </a:p>
        </p:txBody>
      </p:sp>
      <p:sp>
        <p:nvSpPr>
          <p:cNvPr id="213" name="Google Shape;213;p26"/>
          <p:cNvSpPr txBox="1"/>
          <p:nvPr/>
        </p:nvSpPr>
        <p:spPr>
          <a:xfrm>
            <a:off x="586154" y="2379785"/>
            <a:ext cx="8522677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Diversi approcci di generalizzazione, scegliendo sia colonne singole che combinazioni di colonne.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Il primo passo in ognuna di queste tecniche è stata la soppressione delle righe incomplete.</a:t>
            </a:r>
            <a:endParaRPr sz="2400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Il QID preso in considerazione è stato (data di nascita, zip, genere), dove la data di nascita fornita dal governo è espressa in funzione del solo anno.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None/>
            </a:pPr>
            <a:endParaRPr sz="2400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9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 dirty="0">
                <a:solidFill>
                  <a:srgbClr val="0A5ABE"/>
                </a:solidFill>
              </a:rPr>
              <a:t>Approcci di </a:t>
            </a:r>
            <a:r>
              <a:rPr lang="it-IT" b="1" i="1" dirty="0" err="1">
                <a:solidFill>
                  <a:srgbClr val="0A5ABE"/>
                </a:solidFill>
              </a:rPr>
              <a:t>anonimizzazione</a:t>
            </a:r>
            <a:endParaRPr dirty="0"/>
          </a:p>
        </p:txBody>
      </p:sp>
      <p:sp>
        <p:nvSpPr>
          <p:cNvPr id="127" name="Google Shape;127;p15"/>
          <p:cNvSpPr txBox="1"/>
          <p:nvPr/>
        </p:nvSpPr>
        <p:spPr>
          <a:xfrm>
            <a:off x="5636712" y="296240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367748" y="2324100"/>
            <a:ext cx="4403035" cy="420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8"/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Letteratura:	</a:t>
            </a:r>
          </a:p>
          <a:p>
            <a:pPr marL="285750" lvl="8" indent="-285750">
              <a:buClr>
                <a:srgbClr val="3488CE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Approccio locale e globale 				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Privacy </a:t>
            </a:r>
            <a:r>
              <a:rPr lang="it-IT" sz="1800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leakage</a:t>
            </a: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Information </a:t>
            </a:r>
            <a:r>
              <a:rPr lang="it-IT" sz="1800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loss</a:t>
            </a: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Generalizzazione, soppressione, </a:t>
            </a:r>
            <a:r>
              <a:rPr lang="it-IT" sz="1800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anatomizzazione</a:t>
            </a: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, permutazione, perturbazione</a:t>
            </a: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" name="Google Shape;128;p15">
            <a:extLst>
              <a:ext uri="{FF2B5EF4-FFF2-40B4-BE49-F238E27FC236}">
                <a16:creationId xmlns:a16="http://schemas.microsoft.com/office/drawing/2014/main" id="{601FD5DD-E660-49BE-82E5-CE11B90367E1}"/>
              </a:ext>
            </a:extLst>
          </p:cNvPr>
          <p:cNvSpPr txBox="1"/>
          <p:nvPr/>
        </p:nvSpPr>
        <p:spPr>
          <a:xfrm>
            <a:off x="4979090" y="2324099"/>
            <a:ext cx="4890467" cy="420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8"/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Scelte effettuate:	</a:t>
            </a:r>
          </a:p>
          <a:p>
            <a:pPr marL="285750" lvl="8" indent="-285750">
              <a:buClr>
                <a:srgbClr val="3488CE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Approccio locale e globale	</a:t>
            </a: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Approccio locale = singleton	</a:t>
            </a:r>
          </a:p>
          <a:p>
            <a:pPr lvl="8"/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8"/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lvl="8" indent="-285750">
              <a:buClr>
                <a:srgbClr val="3488CE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Minimo numero singleton </a:t>
            </a: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Tuple</a:t>
            </a: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modificate / soppresse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	</a:t>
            </a: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Generalizzazione e soppressione</a:t>
            </a: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Colonne QID	     Righe con celle vuote</a:t>
            </a: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14372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2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>
                <a:solidFill>
                  <a:srgbClr val="0A5ABE"/>
                </a:solidFill>
              </a:rPr>
              <a:t>Indice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5636712" y="296240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363255" y="2141951"/>
            <a:ext cx="841749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800"/>
              <a:buFont typeface="Avenir"/>
              <a:buChar char="-"/>
            </a:pPr>
            <a:r>
              <a:rPr lang="it-IT" sz="2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Obiettivo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800"/>
              <a:buFont typeface="Avenir"/>
              <a:buChar char="-"/>
            </a:pPr>
            <a:r>
              <a:rPr lang="it-IT" sz="2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Come individuare quasi-</a:t>
            </a:r>
            <a:r>
              <a:rPr lang="it-IT" sz="2800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identifier</a:t>
            </a:r>
            <a:endParaRPr sz="2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800"/>
              <a:buFont typeface="Avenir"/>
              <a:buChar char="-"/>
            </a:pPr>
            <a:r>
              <a:rPr lang="it-IT" sz="2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Approccio di generalizzazione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800"/>
              <a:buFont typeface="Avenir"/>
              <a:buChar char="-"/>
            </a:pPr>
            <a:r>
              <a:rPr lang="it-IT" sz="2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Valutazione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800"/>
              <a:buFont typeface="Avenir"/>
              <a:buChar char="-"/>
            </a:pPr>
            <a:r>
              <a:rPr lang="it-IT" sz="2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Sviluppi futuri</a:t>
            </a:r>
            <a:endParaRPr dirty="0"/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9" cy="2924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>
                <a:solidFill>
                  <a:srgbClr val="0A5ABE"/>
                </a:solidFill>
              </a:rPr>
              <a:t>Come generalizzare il QID</a:t>
            </a:r>
            <a:endParaRPr/>
          </a:p>
        </p:txBody>
      </p:sp>
      <p:sp>
        <p:nvSpPr>
          <p:cNvPr id="220" name="Google Shape;220;p27"/>
          <p:cNvSpPr txBox="1"/>
          <p:nvPr/>
        </p:nvSpPr>
        <p:spPr>
          <a:xfrm>
            <a:off x="586154" y="2379785"/>
            <a:ext cx="852267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L’anno di nascita è un attributo numerico,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mentre genere e comune sono attributi categorici.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Per l’attributo anno di nascita sono stati scelti due tipi di approcci : Range e valore medio.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Per gli altri due attributi sono stati scelti un approccio locale ed uno globale.</a:t>
            </a:r>
            <a:endParaRPr dirty="0"/>
          </a:p>
        </p:txBody>
      </p:sp>
      <p:pic>
        <p:nvPicPr>
          <p:cNvPr id="5" name="Google Shape;137;p16">
            <a:extLst>
              <a:ext uri="{FF2B5EF4-FFF2-40B4-BE49-F238E27FC236}">
                <a16:creationId xmlns:a16="http://schemas.microsoft.com/office/drawing/2014/main" id="{C6525FA8-5192-4204-AADA-08DC6C1F21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16">
            <a:extLst>
              <a:ext uri="{FF2B5EF4-FFF2-40B4-BE49-F238E27FC236}">
                <a16:creationId xmlns:a16="http://schemas.microsoft.com/office/drawing/2014/main" id="{CA5CB85B-C656-485D-9326-D51909E51D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3600"/>
              <a:buFont typeface="Avenir"/>
              <a:buNone/>
            </a:pPr>
            <a:r>
              <a:rPr lang="it-IT" sz="3600" b="1" i="1">
                <a:solidFill>
                  <a:srgbClr val="0A5ABE"/>
                </a:solidFill>
              </a:rPr>
              <a:t>Generalizzare genere e municipalità – approccio locale e globale</a:t>
            </a:r>
            <a:endParaRPr/>
          </a:p>
        </p:txBody>
      </p:sp>
      <p:sp>
        <p:nvSpPr>
          <p:cNvPr id="241" name="Google Shape;241;p30"/>
          <p:cNvSpPr txBox="1"/>
          <p:nvPr/>
        </p:nvSpPr>
        <p:spPr>
          <a:xfrm>
            <a:off x="559837" y="2248678"/>
            <a:ext cx="924663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Nell’approccio </a:t>
            </a: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globale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tutti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i valori della colonna genere sono sostituiti con il campo vuoto, e </a:t>
            </a: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tutti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i valori della colonna Municipalità sono sostituiti con la provincia di appartenenza.</a:t>
            </a:r>
            <a:endParaRPr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Nell’approccio </a:t>
            </a: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locale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si interviene </a:t>
            </a: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soltanto sulle righe che contengono singletons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, dunque verranno modificati solo i campi appartenenti a quelle righe, lasciando intatti gli altri.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16">
            <a:extLst>
              <a:ext uri="{FF2B5EF4-FFF2-40B4-BE49-F238E27FC236}">
                <a16:creationId xmlns:a16="http://schemas.microsoft.com/office/drawing/2014/main" id="{638C26D4-995F-4D93-92B8-F009A8E93A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>
                <a:solidFill>
                  <a:srgbClr val="0A5ABE"/>
                </a:solidFill>
              </a:rPr>
              <a:t>Generalizzare anno di nascita</a:t>
            </a:r>
            <a:endParaRPr/>
          </a:p>
        </p:txBody>
      </p:sp>
      <p:sp>
        <p:nvSpPr>
          <p:cNvPr id="227" name="Google Shape;227;p28"/>
          <p:cNvSpPr txBox="1"/>
          <p:nvPr/>
        </p:nvSpPr>
        <p:spPr>
          <a:xfrm>
            <a:off x="3283159" y="2218858"/>
            <a:ext cx="4061859" cy="3416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</a:pP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Scelte effettuate: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Range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: Righe ordinate, raggruppamenti da k elementi,</a:t>
            </a:r>
            <a:b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intervallo [</a:t>
            </a:r>
            <a:r>
              <a:rPr lang="it-IT" sz="2400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min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it-IT" sz="2400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max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]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endParaRPr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Valore medio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: L’anno di ogni gruppo è sostituito con quello medio presente nel gruppo.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endParaRPr lang="it-IT" sz="2400" dirty="0">
              <a:solidFill>
                <a:srgbClr val="3488CE"/>
              </a:solidFill>
              <a:latin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endParaRPr dirty="0"/>
          </a:p>
        </p:txBody>
      </p:sp>
      <p:sp>
        <p:nvSpPr>
          <p:cNvPr id="5" name="Google Shape;227;p28">
            <a:extLst>
              <a:ext uri="{FF2B5EF4-FFF2-40B4-BE49-F238E27FC236}">
                <a16:creationId xmlns:a16="http://schemas.microsoft.com/office/drawing/2014/main" id="{C90DC23A-883A-487D-8EE0-EEE7954DF8FC}"/>
              </a:ext>
            </a:extLst>
          </p:cNvPr>
          <p:cNvSpPr txBox="1"/>
          <p:nvPr/>
        </p:nvSpPr>
        <p:spPr>
          <a:xfrm>
            <a:off x="556459" y="2218858"/>
            <a:ext cx="4061859" cy="3416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</a:pP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Letteratura: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Range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endParaRPr lang="it-IT" sz="2400" b="1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endParaRPr lang="it-IT" sz="2400" b="1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endParaRPr lang="it-IT" sz="2400" b="1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endParaRPr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endParaRPr lang="it-IT" sz="2400" dirty="0">
              <a:solidFill>
                <a:srgbClr val="3488CE"/>
              </a:solidFill>
              <a:latin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endParaRPr dirty="0"/>
          </a:p>
        </p:txBody>
      </p:sp>
      <p:sp>
        <p:nvSpPr>
          <p:cNvPr id="6" name="Google Shape;227;p28">
            <a:extLst>
              <a:ext uri="{FF2B5EF4-FFF2-40B4-BE49-F238E27FC236}">
                <a16:creationId xmlns:a16="http://schemas.microsoft.com/office/drawing/2014/main" id="{CC3A932F-D913-4E2B-A4B1-0509F1DD803C}"/>
              </a:ext>
            </a:extLst>
          </p:cNvPr>
          <p:cNvSpPr txBox="1"/>
          <p:nvPr/>
        </p:nvSpPr>
        <p:spPr>
          <a:xfrm>
            <a:off x="7825277" y="2218858"/>
            <a:ext cx="4240827" cy="3416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</a:pP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Esempio: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Anni:</a:t>
            </a:r>
            <a:b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[1990,1991,1992,1993,1994]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Range: [1990-1994]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endParaRPr lang="it-IT" sz="2400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endParaRPr lang="it-IT" sz="2400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Valore medio: [1992]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endParaRPr lang="it-IT" sz="2400" b="1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endParaRPr lang="it-IT" sz="2400" b="1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endParaRPr lang="it-IT" sz="2400" b="1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endParaRPr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endParaRPr lang="it-IT" sz="2400" dirty="0">
              <a:solidFill>
                <a:srgbClr val="3488CE"/>
              </a:solidFill>
              <a:latin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7;p16">
            <a:extLst>
              <a:ext uri="{FF2B5EF4-FFF2-40B4-BE49-F238E27FC236}">
                <a16:creationId xmlns:a16="http://schemas.microsoft.com/office/drawing/2014/main" id="{F9E149F2-D0E0-442A-9D1A-8A9A645D45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3600"/>
              <a:buFont typeface="Avenir"/>
              <a:buNone/>
            </a:pPr>
            <a:r>
              <a:rPr lang="it-IT" sz="3600" b="1" i="1">
                <a:solidFill>
                  <a:srgbClr val="0A5ABE"/>
                </a:solidFill>
              </a:rPr>
              <a:t>Generalizzare genere e municipalità – approccio locale e globale</a:t>
            </a:r>
            <a:endParaRPr/>
          </a:p>
        </p:txBody>
      </p:sp>
      <p:sp>
        <p:nvSpPr>
          <p:cNvPr id="234" name="Google Shape;234;p29"/>
          <p:cNvSpPr txBox="1"/>
          <p:nvPr/>
        </p:nvSpPr>
        <p:spPr>
          <a:xfrm>
            <a:off x="5615609" y="2248678"/>
            <a:ext cx="4190864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</a:pPr>
            <a:r>
              <a:rPr lang="it-IT" sz="2400" b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Scelte effettuate: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Genere 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sostituito con </a:t>
            </a:r>
            <a:r>
              <a:rPr lang="it-IT" sz="2400" b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campo vuoto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endParaRPr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endParaRPr lang="it-IT" sz="2400" b="1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Comune 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sostituito</a:t>
            </a: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con</a:t>
            </a: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sz="2400" b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provincia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di appartenenza.</a:t>
            </a:r>
            <a:endParaRPr lang="it-IT"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" name="Google Shape;234;p29">
            <a:extLst>
              <a:ext uri="{FF2B5EF4-FFF2-40B4-BE49-F238E27FC236}">
                <a16:creationId xmlns:a16="http://schemas.microsoft.com/office/drawing/2014/main" id="{C959BFCB-42E1-4F21-81D4-A3729E3F4C81}"/>
              </a:ext>
            </a:extLst>
          </p:cNvPr>
          <p:cNvSpPr txBox="1"/>
          <p:nvPr/>
        </p:nvSpPr>
        <p:spPr>
          <a:xfrm>
            <a:off x="559905" y="2172478"/>
            <a:ext cx="4190864" cy="427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</a:pPr>
            <a:r>
              <a:rPr lang="it-IT" sz="2400" b="1" dirty="0">
                <a:solidFill>
                  <a:srgbClr val="3488CE"/>
                </a:solidFill>
                <a:latin typeface="Avenir"/>
                <a:sym typeface="Avenir"/>
              </a:rPr>
              <a:t>Letteratura</a:t>
            </a:r>
            <a:r>
              <a:rPr lang="it-IT" sz="2400" dirty="0">
                <a:solidFill>
                  <a:srgbClr val="3488CE"/>
                </a:solidFill>
                <a:latin typeface="Avenir"/>
                <a:sym typeface="Avenir"/>
              </a:rPr>
              <a:t>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  <a:latin typeface="Avenir"/>
                <a:sym typeface="Avenir"/>
              </a:rPr>
              <a:t>Genere = </a:t>
            </a:r>
            <a:r>
              <a:rPr lang="it-IT" sz="2400" dirty="0" err="1">
                <a:solidFill>
                  <a:srgbClr val="3488CE"/>
                </a:solidFill>
                <a:latin typeface="Avenir"/>
                <a:sym typeface="Avenir"/>
              </a:rPr>
              <a:t>All</a:t>
            </a:r>
            <a:endParaRPr lang="it-IT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</a:pPr>
            <a:endParaRPr lang="it-IT"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Attributi categorici sostituiti con una loro generalizzazione.</a:t>
            </a:r>
            <a:endParaRPr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endParaRPr lang="it-IT"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16">
            <a:extLst>
              <a:ext uri="{FF2B5EF4-FFF2-40B4-BE49-F238E27FC236}">
                <a16:creationId xmlns:a16="http://schemas.microsoft.com/office/drawing/2014/main" id="{3C5F544C-0C8D-4A59-A98B-9E0918B0F2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 dirty="0">
                <a:solidFill>
                  <a:srgbClr val="0A5ABE"/>
                </a:solidFill>
              </a:rPr>
              <a:t>Analisi della qualità- approccio scelto</a:t>
            </a:r>
            <a:endParaRPr dirty="0"/>
          </a:p>
        </p:txBody>
      </p:sp>
      <p:sp>
        <p:nvSpPr>
          <p:cNvPr id="248" name="Google Shape;248;p31"/>
          <p:cNvSpPr txBox="1"/>
          <p:nvPr/>
        </p:nvSpPr>
        <p:spPr>
          <a:xfrm>
            <a:off x="6351103" y="2174033"/>
            <a:ext cx="3725957" cy="449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Scelte effettuate: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488CE"/>
              </a:solidFill>
              <a:latin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  <a:latin typeface="Avenir"/>
                <a:sym typeface="Avenir"/>
              </a:rPr>
              <a:t>Conteggio righe modificate / soppresse</a:t>
            </a:r>
          </a:p>
        </p:txBody>
      </p:sp>
      <p:sp>
        <p:nvSpPr>
          <p:cNvPr id="5" name="Google Shape;248;p31">
            <a:extLst>
              <a:ext uri="{FF2B5EF4-FFF2-40B4-BE49-F238E27FC236}">
                <a16:creationId xmlns:a16="http://schemas.microsoft.com/office/drawing/2014/main" id="{68459CEE-51AB-41B7-8251-1A9B4DE04D02}"/>
              </a:ext>
            </a:extLst>
          </p:cNvPr>
          <p:cNvSpPr txBox="1"/>
          <p:nvPr/>
        </p:nvSpPr>
        <p:spPr>
          <a:xfrm>
            <a:off x="510207" y="2087893"/>
            <a:ext cx="3725957" cy="449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Letteratura: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Minima distorsione (sistema di penalità pesato)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it-IT"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37;p16">
            <a:extLst>
              <a:ext uri="{FF2B5EF4-FFF2-40B4-BE49-F238E27FC236}">
                <a16:creationId xmlns:a16="http://schemas.microsoft.com/office/drawing/2014/main" id="{C8386727-857D-43E7-BDBF-3D5A494204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2" y="3933173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 dirty="0">
                <a:solidFill>
                  <a:srgbClr val="0A5ABE"/>
                </a:solidFill>
              </a:rPr>
              <a:t>Approccio di generalizzazione-Valutazione</a:t>
            </a:r>
            <a:endParaRPr dirty="0"/>
          </a:p>
        </p:txBody>
      </p:sp>
      <p:sp>
        <p:nvSpPr>
          <p:cNvPr id="191" name="Google Shape;191;p23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67F21944-529D-414C-AA3E-2DB36F936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410863"/>
              </p:ext>
            </p:extLst>
          </p:nvPr>
        </p:nvGraphicFramePr>
        <p:xfrm>
          <a:off x="652884" y="2206487"/>
          <a:ext cx="7639348" cy="4303643"/>
        </p:xfrm>
        <a:graphic>
          <a:graphicData uri="http://schemas.openxmlformats.org/drawingml/2006/table">
            <a:tbl>
              <a:tblPr/>
              <a:tblGrid>
                <a:gridCol w="1909837">
                  <a:extLst>
                    <a:ext uri="{9D8B030D-6E8A-4147-A177-3AD203B41FA5}">
                      <a16:colId xmlns:a16="http://schemas.microsoft.com/office/drawing/2014/main" val="1930681571"/>
                    </a:ext>
                  </a:extLst>
                </a:gridCol>
                <a:gridCol w="1909837">
                  <a:extLst>
                    <a:ext uri="{9D8B030D-6E8A-4147-A177-3AD203B41FA5}">
                      <a16:colId xmlns:a16="http://schemas.microsoft.com/office/drawing/2014/main" val="896599650"/>
                    </a:ext>
                  </a:extLst>
                </a:gridCol>
                <a:gridCol w="1909837">
                  <a:extLst>
                    <a:ext uri="{9D8B030D-6E8A-4147-A177-3AD203B41FA5}">
                      <a16:colId xmlns:a16="http://schemas.microsoft.com/office/drawing/2014/main" val="3155468480"/>
                    </a:ext>
                  </a:extLst>
                </a:gridCol>
                <a:gridCol w="1909837">
                  <a:extLst>
                    <a:ext uri="{9D8B030D-6E8A-4147-A177-3AD203B41FA5}">
                      <a16:colId xmlns:a16="http://schemas.microsoft.com/office/drawing/2014/main" val="2108347721"/>
                    </a:ext>
                  </a:extLst>
                </a:gridCol>
              </a:tblGrid>
              <a:tr h="368819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1">
                          <a:effectLst/>
                          <a:latin typeface="Liberation Serif"/>
                        </a:rPr>
                        <a:t>Region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1">
                          <a:effectLst/>
                          <a:latin typeface="Liberation Serif"/>
                        </a:rPr>
                        <a:t>Num_singletons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1">
                          <a:effectLst/>
                        </a:rPr>
                        <a:t>Percentage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1" dirty="0" err="1">
                          <a:effectLst/>
                        </a:rPr>
                        <a:t>Dataset_size</a:t>
                      </a:r>
                      <a:endParaRPr lang="it-IT" sz="900" b="1" dirty="0">
                        <a:effectLst/>
                      </a:endParaRP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902961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Puglia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dirty="0">
                          <a:effectLst/>
                          <a:latin typeface="Liberation Serif"/>
                        </a:rPr>
                        <a:t>1,859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2,475,620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743766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 dirty="0">
                          <a:effectLst/>
                          <a:latin typeface="Liberation Serif"/>
                        </a:rPr>
                        <a:t>Toscana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2,028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2,497,683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606767"/>
                  </a:ext>
                </a:extLst>
              </a:tr>
              <a:tr h="132297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 dirty="0">
                          <a:effectLst/>
                          <a:latin typeface="Liberation Serif"/>
                        </a:rPr>
                        <a:t>Emilia Romagna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2,642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2,983,672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442615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 dirty="0">
                          <a:effectLst/>
                          <a:latin typeface="Liberation Serif"/>
                        </a:rPr>
                        <a:t>Sicilia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3,483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3,125,643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354620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Lazio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4,980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3,744,239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703331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 dirty="0">
                          <a:effectLst/>
                          <a:highlight>
                            <a:srgbClr val="FFFF00"/>
                          </a:highlight>
                          <a:latin typeface="Liberation Serif"/>
                        </a:rPr>
                        <a:t>Umbria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  <a:highlight>
                            <a:srgbClr val="FFFF00"/>
                          </a:highlight>
                        </a:rPr>
                        <a:t>869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  <a:highlight>
                            <a:srgbClr val="FFFF00"/>
                          </a:highlight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  <a:highlight>
                            <a:srgbClr val="FFFF00"/>
                          </a:highlight>
                        </a:rPr>
                        <a:t>597,243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835283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Veneto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4,835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3,315,865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076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Campania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5,498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3,350,031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097596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Marche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2,535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1,048,305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578299"/>
                  </a:ext>
                </a:extLst>
              </a:tr>
              <a:tr h="210126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Lombardia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18,948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6,437,212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719765"/>
                  </a:ext>
                </a:extLst>
              </a:tr>
              <a:tr h="22893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Friuli Venezia Giulia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2,688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827,441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297204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Calabria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4,904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1,176,649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923505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Basilicata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1,537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357,913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578167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Liguria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4,374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0%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973,806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477749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 dirty="0">
                          <a:effectLst/>
                          <a:latin typeface="Liberation Serif"/>
                        </a:rPr>
                        <a:t>Sardegna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5,631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1%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1,040,010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213204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Abruzzo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5,221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1%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863,932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462803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Piemonte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25,211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1%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2,897,218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691441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>
                          <a:effectLst/>
                          <a:latin typeface="Liberation Serif"/>
                        </a:rPr>
                        <a:t>Trentino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dirty="0">
                          <a:effectLst/>
                          <a:latin typeface="Liberation Serif"/>
                        </a:rPr>
                        <a:t>6,410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>
                          <a:effectLst/>
                        </a:rPr>
                        <a:t>1%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</a:rPr>
                        <a:t>690,570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466544"/>
                  </a:ext>
                </a:extLst>
              </a:tr>
              <a:tr h="196703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 dirty="0">
                          <a:effectLst/>
                          <a:highlight>
                            <a:srgbClr val="FFFF00"/>
                          </a:highlight>
                          <a:latin typeface="Liberation Serif"/>
                        </a:rPr>
                        <a:t>Molise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  <a:highlight>
                            <a:srgbClr val="FFFF00"/>
                          </a:highlight>
                        </a:rPr>
                        <a:t>2,569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  <a:highlight>
                            <a:srgbClr val="FFFF00"/>
                          </a:highlight>
                        </a:rPr>
                        <a:t>1%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  <a:highlight>
                            <a:srgbClr val="FFFF00"/>
                          </a:highlight>
                        </a:rPr>
                        <a:t>198,312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319989"/>
                  </a:ext>
                </a:extLst>
              </a:tr>
              <a:tr h="230796">
                <a:tc>
                  <a:txBody>
                    <a:bodyPr/>
                    <a:lstStyle/>
                    <a:p>
                      <a:pPr rtl="0" fontAlgn="b"/>
                      <a:r>
                        <a:rPr lang="it-IT" sz="900" b="0" dirty="0">
                          <a:effectLst/>
                          <a:highlight>
                            <a:srgbClr val="FFFF00"/>
                          </a:highlight>
                          <a:latin typeface="Liberation Serif"/>
                        </a:rPr>
                        <a:t>Valle Aosta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dirty="0">
                          <a:effectLst/>
                          <a:highlight>
                            <a:srgbClr val="FFFF00"/>
                          </a:highlight>
                          <a:latin typeface="Liberation Serif"/>
                        </a:rPr>
                        <a:t>1,684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  <a:highlight>
                            <a:srgbClr val="FFFF00"/>
                          </a:highlight>
                        </a:rPr>
                        <a:t>2%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dirty="0">
                          <a:effectLst/>
                          <a:highlight>
                            <a:srgbClr val="FFFF00"/>
                          </a:highlight>
                        </a:rPr>
                        <a:t>87,464</a:t>
                      </a:r>
                    </a:p>
                  </a:txBody>
                  <a:tcPr marL="15039" marR="15039" marT="10026" marB="10026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880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466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16">
            <a:extLst>
              <a:ext uri="{FF2B5EF4-FFF2-40B4-BE49-F238E27FC236}">
                <a16:creationId xmlns:a16="http://schemas.microsoft.com/office/drawing/2014/main" id="{7E100EDB-EE28-4B96-AB16-0CDBBFE808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CCFC899-92BF-461E-8F25-3D2FD06D1822}"/>
              </a:ext>
            </a:extLst>
          </p:cNvPr>
          <p:cNvSpPr txBox="1"/>
          <p:nvPr/>
        </p:nvSpPr>
        <p:spPr>
          <a:xfrm>
            <a:off x="6589643" y="0"/>
            <a:ext cx="48900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2000" b="1" i="1" dirty="0">
                <a:solidFill>
                  <a:srgbClr val="3488CE"/>
                </a:solidFill>
              </a:rPr>
              <a:t>Risultati tecniche di generalizzazione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FD89AB4-7344-4E42-96DA-55BB88B38F24}"/>
              </a:ext>
            </a:extLst>
          </p:cNvPr>
          <p:cNvSpPr txBox="1"/>
          <p:nvPr/>
        </p:nvSpPr>
        <p:spPr>
          <a:xfrm>
            <a:off x="6409480" y="2037522"/>
            <a:ext cx="585539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	#S </a:t>
            </a:r>
            <a:r>
              <a:rPr lang="it-IT" sz="1600" dirty="0"/>
              <a:t>		= Numero di singleton</a:t>
            </a:r>
          </a:p>
          <a:p>
            <a:r>
              <a:rPr lang="it-IT" sz="1600" b="1" dirty="0"/>
              <a:t>	Size</a:t>
            </a:r>
            <a:r>
              <a:rPr lang="it-IT" sz="1600" dirty="0"/>
              <a:t> 		= Dimensione dataset completo</a:t>
            </a:r>
            <a:br>
              <a:rPr lang="it-IT" sz="1600" dirty="0"/>
            </a:br>
            <a:r>
              <a:rPr lang="it-IT" sz="1600" dirty="0"/>
              <a:t>	</a:t>
            </a:r>
            <a:r>
              <a:rPr lang="it-IT" sz="1600" b="1" dirty="0"/>
              <a:t>DV</a:t>
            </a:r>
            <a:r>
              <a:rPr lang="it-IT" sz="1600" dirty="0"/>
              <a:t>		= </a:t>
            </a:r>
            <a:r>
              <a:rPr lang="it-IT" sz="1600" dirty="0" err="1"/>
              <a:t>Distinct</a:t>
            </a:r>
            <a:r>
              <a:rPr lang="it-IT" sz="1600" dirty="0"/>
              <a:t> </a:t>
            </a:r>
            <a:r>
              <a:rPr lang="it-IT" sz="1600" dirty="0" err="1"/>
              <a:t>Values</a:t>
            </a:r>
            <a:br>
              <a:rPr lang="it-IT" sz="1600" dirty="0"/>
            </a:br>
            <a:br>
              <a:rPr lang="it-IT" sz="1600" dirty="0"/>
            </a:br>
            <a:r>
              <a:rPr lang="it-IT" sz="1600" dirty="0"/>
              <a:t>La prima riga contiene le statistiche del dataset completo.</a:t>
            </a:r>
          </a:p>
          <a:p>
            <a:endParaRPr lang="it-IT" sz="1600" dirty="0"/>
          </a:p>
          <a:p>
            <a:r>
              <a:rPr lang="it-IT" sz="1600" b="1" dirty="0"/>
              <a:t>	MR</a:t>
            </a:r>
            <a:r>
              <a:rPr lang="it-IT" sz="1600" dirty="0"/>
              <a:t>		= Righe modificate</a:t>
            </a:r>
            <a:br>
              <a:rPr lang="it-IT" sz="1600" dirty="0"/>
            </a:br>
            <a:r>
              <a:rPr lang="it-IT" sz="1600" dirty="0"/>
              <a:t>	</a:t>
            </a:r>
            <a:r>
              <a:rPr lang="it-IT" sz="1600" b="1" dirty="0"/>
              <a:t>_Local</a:t>
            </a:r>
            <a:r>
              <a:rPr lang="it-IT" sz="1600" dirty="0"/>
              <a:t>		= Approccio Locale</a:t>
            </a:r>
            <a:br>
              <a:rPr lang="it-IT" sz="1600" dirty="0"/>
            </a:br>
            <a:r>
              <a:rPr lang="it-IT" sz="1600" dirty="0"/>
              <a:t>	</a:t>
            </a:r>
            <a:r>
              <a:rPr lang="it-IT" sz="1600" b="1" dirty="0"/>
              <a:t>Sex</a:t>
            </a:r>
            <a:r>
              <a:rPr lang="it-IT" sz="1600" dirty="0"/>
              <a:t>		= Sesso</a:t>
            </a:r>
          </a:p>
          <a:p>
            <a:r>
              <a:rPr lang="it-IT" sz="1600" b="1" dirty="0"/>
              <a:t>	</a:t>
            </a:r>
            <a:r>
              <a:rPr lang="it-IT" sz="1600" b="1" dirty="0" err="1"/>
              <a:t>Mun</a:t>
            </a:r>
            <a:r>
              <a:rPr lang="it-IT" sz="1600" dirty="0"/>
              <a:t>		= Comune		</a:t>
            </a:r>
            <a:r>
              <a:rPr lang="it-IT" sz="1600" b="1" dirty="0" err="1"/>
              <a:t>Year_range</a:t>
            </a:r>
            <a:r>
              <a:rPr lang="it-IT" sz="1600" dirty="0"/>
              <a:t>	= Anno Range</a:t>
            </a:r>
            <a:br>
              <a:rPr lang="it-IT" sz="1600" dirty="0"/>
            </a:br>
            <a:r>
              <a:rPr lang="it-IT" sz="1600" dirty="0"/>
              <a:t>	</a:t>
            </a:r>
            <a:r>
              <a:rPr lang="it-IT" sz="1600" b="1" dirty="0" err="1"/>
              <a:t>Year_avg</a:t>
            </a:r>
            <a:r>
              <a:rPr lang="it-IT" sz="1600" dirty="0"/>
              <a:t>		= Anno medio</a:t>
            </a:r>
          </a:p>
          <a:p>
            <a:endParaRPr lang="it-IT" dirty="0"/>
          </a:p>
        </p:txBody>
      </p:sp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C8D7AE8A-81F0-422B-8BE8-C8778D7E3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6409481" cy="6858000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21B657FF-0DE3-4FA3-909C-78E2B09A45DB}"/>
              </a:ext>
            </a:extLst>
          </p:cNvPr>
          <p:cNvCxnSpPr/>
          <p:nvPr/>
        </p:nvCxnSpPr>
        <p:spPr>
          <a:xfrm>
            <a:off x="6409481" y="-1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37;p16">
            <a:extLst>
              <a:ext uri="{FF2B5EF4-FFF2-40B4-BE49-F238E27FC236}">
                <a16:creationId xmlns:a16="http://schemas.microsoft.com/office/drawing/2014/main" id="{EB9FEB46-4684-4006-BA97-4A66DDD1A8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 dirty="0">
                <a:solidFill>
                  <a:srgbClr val="0A5ABE"/>
                </a:solidFill>
              </a:rPr>
              <a:t>							Valutazioni</a:t>
            </a:r>
            <a:endParaRPr dirty="0"/>
          </a:p>
        </p:txBody>
      </p:sp>
      <p:sp>
        <p:nvSpPr>
          <p:cNvPr id="271" name="Google Shape;271;p34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4"/>
          <p:cNvSpPr txBox="1"/>
          <p:nvPr/>
        </p:nvSpPr>
        <p:spPr>
          <a:xfrm>
            <a:off x="6629401" y="2292142"/>
            <a:ext cx="5057774" cy="280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Notevole decremento dei singleton tra le tecniche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Range 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Avg</a:t>
            </a:r>
            <a:endParaRPr lang="it-IT" sz="2400" dirty="0">
              <a:solidFill>
                <a:srgbClr val="3488CE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Con un numero simile di righe modificate</a:t>
            </a:r>
            <a:endParaRPr sz="2400" dirty="0">
              <a:solidFill>
                <a:srgbClr val="3488C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7" name="Google Shape;277;p34"/>
          <p:cNvSpPr/>
          <p:nvPr/>
        </p:nvSpPr>
        <p:spPr>
          <a:xfrm>
            <a:off x="504825" y="3933172"/>
            <a:ext cx="1402810" cy="12008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1206230" y="4282403"/>
            <a:ext cx="914400" cy="914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A852440D-3053-48E7-9D41-0A17B4433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6395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54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37;p16">
            <a:extLst>
              <a:ext uri="{FF2B5EF4-FFF2-40B4-BE49-F238E27FC236}">
                <a16:creationId xmlns:a16="http://schemas.microsoft.com/office/drawing/2014/main" id="{EB9FEB46-4684-4006-BA97-4A66DDD1A8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 dirty="0">
                <a:solidFill>
                  <a:srgbClr val="0A5ABE"/>
                </a:solidFill>
              </a:rPr>
              <a:t>							Valutazioni</a:t>
            </a:r>
            <a:endParaRPr dirty="0"/>
          </a:p>
        </p:txBody>
      </p:sp>
      <p:sp>
        <p:nvSpPr>
          <p:cNvPr id="271" name="Google Shape;271;p34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4"/>
          <p:cNvSpPr txBox="1"/>
          <p:nvPr/>
        </p:nvSpPr>
        <p:spPr>
          <a:xfrm>
            <a:off x="6629400" y="2169268"/>
            <a:ext cx="5367130" cy="321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La combinazione degli approcci 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it-IT" sz="2400" dirty="0">
                <a:solidFill>
                  <a:srgbClr val="3488CE"/>
                </a:solidFill>
              </a:rPr>
              <a:t>Anno, Comune],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</a:rPr>
              <a:t>[Anno, Genere],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</a:rPr>
              <a:t>[Anno, Comune, Genere]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it-IT" sz="2400" dirty="0">
              <a:solidFill>
                <a:srgbClr val="3488CE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solidFill>
                  <a:srgbClr val="3488CE"/>
                </a:solidFill>
              </a:rPr>
              <a:t>restituiscono 0 singleton modificando tutte o quasi tutte le righe.</a:t>
            </a:r>
            <a:endParaRPr sz="2400" dirty="0">
              <a:solidFill>
                <a:srgbClr val="3488C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7" name="Google Shape;277;p34"/>
          <p:cNvSpPr/>
          <p:nvPr/>
        </p:nvSpPr>
        <p:spPr>
          <a:xfrm>
            <a:off x="504825" y="3933172"/>
            <a:ext cx="1402810" cy="12008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1206230" y="4282403"/>
            <a:ext cx="914400" cy="914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06D13E-376F-40A4-A7FF-91B12C92F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373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57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37;p16">
            <a:extLst>
              <a:ext uri="{FF2B5EF4-FFF2-40B4-BE49-F238E27FC236}">
                <a16:creationId xmlns:a16="http://schemas.microsoft.com/office/drawing/2014/main" id="{EB9FEB46-4684-4006-BA97-4A66DDD1A8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 dirty="0">
                <a:solidFill>
                  <a:srgbClr val="0A5ABE"/>
                </a:solidFill>
              </a:rPr>
              <a:t>							Valutazioni</a:t>
            </a:r>
            <a:endParaRPr dirty="0"/>
          </a:p>
        </p:txBody>
      </p:sp>
      <p:sp>
        <p:nvSpPr>
          <p:cNvPr id="271" name="Google Shape;271;p34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4"/>
          <p:cNvSpPr txBox="1"/>
          <p:nvPr/>
        </p:nvSpPr>
        <p:spPr>
          <a:xfrm>
            <a:off x="6498950" y="2011219"/>
            <a:ext cx="5188225" cy="384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3488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4"/>
          <p:cNvSpPr/>
          <p:nvPr/>
        </p:nvSpPr>
        <p:spPr>
          <a:xfrm>
            <a:off x="504825" y="3933172"/>
            <a:ext cx="1402810" cy="12008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1206230" y="4282403"/>
            <a:ext cx="914400" cy="914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7AB0553-1DBA-4944-8B73-27739E84781F}"/>
              </a:ext>
            </a:extLst>
          </p:cNvPr>
          <p:cNvCxnSpPr/>
          <p:nvPr/>
        </p:nvCxnSpPr>
        <p:spPr>
          <a:xfrm>
            <a:off x="6367628" y="-1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EB351F68-DC9E-4672-8F76-C430AECCF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403685" cy="6858000"/>
          </a:xfrm>
          <a:prstGeom prst="rect">
            <a:avLst/>
          </a:prstGeom>
        </p:spPr>
      </p:pic>
      <p:sp>
        <p:nvSpPr>
          <p:cNvPr id="12" name="Google Shape;272;p34">
            <a:extLst>
              <a:ext uri="{FF2B5EF4-FFF2-40B4-BE49-F238E27FC236}">
                <a16:creationId xmlns:a16="http://schemas.microsoft.com/office/drawing/2014/main" id="{B6DB7F51-4FDE-4BB8-98BA-805EA18F5045}"/>
              </a:ext>
            </a:extLst>
          </p:cNvPr>
          <p:cNvSpPr txBox="1"/>
          <p:nvPr/>
        </p:nvSpPr>
        <p:spPr>
          <a:xfrm>
            <a:off x="6599583" y="2109633"/>
            <a:ext cx="5188225" cy="384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Osserviamo che con l’approccio globale e quello locale sul comune e sul genere si ottengono quasi lo </a:t>
            </a:r>
            <a:r>
              <a:rPr lang="it-IT" sz="2000" b="1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stesso numero di singleton</a:t>
            </a:r>
            <a:r>
              <a:rPr lang="it-IT" sz="2000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, ma l’approccio locale influisce </a:t>
            </a:r>
            <a:r>
              <a:rPr lang="it-IT" sz="2000" b="1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solo sul 2% </a:t>
            </a:r>
            <a:r>
              <a:rPr lang="it-IT" sz="2000" dirty="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delle righe mentre quello globale modifica l'intero dataset</a:t>
            </a:r>
            <a:r>
              <a:rPr lang="it-IT" sz="2000" dirty="0">
                <a:solidFill>
                  <a:srgbClr val="3488CE"/>
                </a:solidFill>
              </a:rPr>
              <a:t>. Il minimo numero di singleton si ottiene dalla combinazione degli approcci locali.</a:t>
            </a:r>
            <a:endParaRPr sz="2000" dirty="0">
              <a:solidFill>
                <a:srgbClr val="3488C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62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>
                <a:solidFill>
                  <a:srgbClr val="0A5ABE"/>
                </a:solidFill>
              </a:rPr>
              <a:t>OpenData</a:t>
            </a:r>
            <a:endParaRPr b="1" i="1">
              <a:solidFill>
                <a:srgbClr val="0A5ABE"/>
              </a:solidFill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571500" y="2409825"/>
            <a:ext cx="7429500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Sono dati </a:t>
            </a:r>
            <a:r>
              <a:rPr lang="it-IT" sz="2400" b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liberamente accessibili 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a tutti,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citando la fonte e mantenendo i dati aperti.</a:t>
            </a:r>
            <a:endParaRPr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" y="4458016"/>
            <a:ext cx="7174176" cy="1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37;p16">
            <a:extLst>
              <a:ext uri="{FF2B5EF4-FFF2-40B4-BE49-F238E27FC236}">
                <a16:creationId xmlns:a16="http://schemas.microsoft.com/office/drawing/2014/main" id="{EB9FEB46-4684-4006-BA97-4A66DDD1A8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 dirty="0">
                <a:solidFill>
                  <a:srgbClr val="0A5ABE"/>
                </a:solidFill>
              </a:rPr>
              <a:t>							Valutazioni</a:t>
            </a:r>
            <a:endParaRPr dirty="0"/>
          </a:p>
        </p:txBody>
      </p:sp>
      <p:sp>
        <p:nvSpPr>
          <p:cNvPr id="271" name="Google Shape;271;p34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4"/>
          <p:cNvSpPr/>
          <p:nvPr/>
        </p:nvSpPr>
        <p:spPr>
          <a:xfrm>
            <a:off x="504825" y="3933172"/>
            <a:ext cx="1402810" cy="12008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1206230" y="4282403"/>
            <a:ext cx="914400" cy="914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CAB4A22-CFFA-4776-92C0-0A02AA37E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6367628" cy="6858000"/>
          </a:xfrm>
          <a:prstGeom prst="rect">
            <a:avLst/>
          </a:prstGeom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7AB0553-1DBA-4944-8B73-27739E84781F}"/>
              </a:ext>
            </a:extLst>
          </p:cNvPr>
          <p:cNvCxnSpPr/>
          <p:nvPr/>
        </p:nvCxnSpPr>
        <p:spPr>
          <a:xfrm>
            <a:off x="6367628" y="-1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287;p35">
            <a:extLst>
              <a:ext uri="{FF2B5EF4-FFF2-40B4-BE49-F238E27FC236}">
                <a16:creationId xmlns:a16="http://schemas.microsoft.com/office/drawing/2014/main" id="{798B81AE-1A9A-44B9-809A-80F64B52FF03}"/>
              </a:ext>
            </a:extLst>
          </p:cNvPr>
          <p:cNvSpPr txBox="1"/>
          <p:nvPr/>
        </p:nvSpPr>
        <p:spPr>
          <a:xfrm>
            <a:off x="6580623" y="2169268"/>
            <a:ext cx="5187306" cy="398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3488CE"/>
              </a:solidFill>
              <a:latin typeface="+mn-lt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3488CE"/>
                </a:solidFill>
                <a:latin typeface="+mn-lt"/>
                <a:ea typeface="Avenir"/>
                <a:cs typeface="Avenir"/>
                <a:sym typeface="Avenir"/>
              </a:rPr>
              <a:t>Si è potuto evincere dai test effettuati che modificando solo le righe relative ai singletons (</a:t>
            </a:r>
            <a:r>
              <a:rPr lang="it-IT" sz="2000" b="1" i="1" dirty="0">
                <a:solidFill>
                  <a:srgbClr val="3488CE"/>
                </a:solidFill>
                <a:latin typeface="+mn-lt"/>
                <a:ea typeface="Avenir"/>
                <a:cs typeface="Avenir"/>
                <a:sym typeface="Avenir"/>
              </a:rPr>
              <a:t>approccio locale</a:t>
            </a:r>
            <a:r>
              <a:rPr lang="it-IT" sz="2000" dirty="0">
                <a:solidFill>
                  <a:srgbClr val="3488CE"/>
                </a:solidFill>
                <a:latin typeface="+mn-lt"/>
                <a:ea typeface="Avenir"/>
                <a:cs typeface="Avenir"/>
                <a:sym typeface="Avenir"/>
              </a:rPr>
              <a:t>) si riesce ad ottenere il </a:t>
            </a:r>
            <a:r>
              <a:rPr lang="it-IT" sz="2000" b="1" dirty="0">
                <a:solidFill>
                  <a:srgbClr val="3488CE"/>
                </a:solidFill>
                <a:latin typeface="+mn-lt"/>
                <a:ea typeface="Avenir"/>
                <a:cs typeface="Avenir"/>
                <a:sym typeface="Avenir"/>
              </a:rPr>
              <a:t>minimo numero di righe modificate e il numero di singleton quasi pari a 0.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000" b="1" dirty="0">
              <a:solidFill>
                <a:srgbClr val="3488CE"/>
              </a:solidFill>
              <a:latin typeface="+mn-lt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000" b="1" dirty="0">
              <a:solidFill>
                <a:srgbClr val="3488CE"/>
              </a:solidFill>
              <a:latin typeface="+mn-lt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878467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37;p16">
            <a:extLst>
              <a:ext uri="{FF2B5EF4-FFF2-40B4-BE49-F238E27FC236}">
                <a16:creationId xmlns:a16="http://schemas.microsoft.com/office/drawing/2014/main" id="{7321D081-8DBF-487E-B200-5725A948F6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5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>
                <a:solidFill>
                  <a:srgbClr val="0A5ABE"/>
                </a:solidFill>
              </a:rPr>
              <a:t>Valutazioni	</a:t>
            </a:r>
            <a:endParaRPr/>
          </a:p>
        </p:txBody>
      </p:sp>
      <p:sp>
        <p:nvSpPr>
          <p:cNvPr id="285" name="Google Shape;285;p35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5"/>
          <p:cNvSpPr txBox="1"/>
          <p:nvPr/>
        </p:nvSpPr>
        <p:spPr>
          <a:xfrm>
            <a:off x="583660" y="2169268"/>
            <a:ext cx="964983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3488C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7" name="Google Shape;287;p35"/>
          <p:cNvSpPr txBox="1"/>
          <p:nvPr/>
        </p:nvSpPr>
        <p:spPr>
          <a:xfrm>
            <a:off x="476250" y="2169268"/>
            <a:ext cx="99441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Si è potuto evincere dai test effettuati che modificando solo le righe relative ai singletons (</a:t>
            </a: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approccio locale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) si riesce ad ottenere il </a:t>
            </a:r>
            <a:r>
              <a:rPr lang="it-IT" sz="2400" b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minimo numero di righe modificate e il numero di singleton quasi pari a 0.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b="1" dirty="0">
              <a:solidFill>
                <a:srgbClr val="3488CE"/>
              </a:solidFill>
              <a:latin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b="1" dirty="0">
              <a:solidFill>
                <a:srgbClr val="3488CE"/>
              </a:solidFill>
              <a:latin typeface="Avenir"/>
              <a:sym typeface="Avenir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9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>
                <a:solidFill>
                  <a:srgbClr val="0A5ABE"/>
                </a:solidFill>
              </a:rPr>
              <a:t>Obiettivo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5636712" y="296240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542925" y="2324100"/>
            <a:ext cx="8451988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FontTx/>
              <a:buChar char="-"/>
            </a:pPr>
            <a:r>
              <a:rPr lang="it-IT" sz="1800" dirty="0">
                <a:solidFill>
                  <a:srgbClr val="8B8B8B"/>
                </a:solidFill>
                <a:latin typeface="Avenir"/>
                <a:ea typeface="Avenir"/>
                <a:cs typeface="Avenir"/>
                <a:sym typeface="Avenir"/>
              </a:rPr>
              <a:t>Individuazione dei QID</a:t>
            </a:r>
            <a:br>
              <a:rPr lang="it-IT" sz="1800" dirty="0">
                <a:solidFill>
                  <a:srgbClr val="8B8B8B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>
                <a:solidFill>
                  <a:srgbClr val="8B8B8B"/>
                </a:solidFill>
                <a:latin typeface="Avenir"/>
                <a:ea typeface="Avenir"/>
                <a:cs typeface="Avenir"/>
                <a:sym typeface="Avenir"/>
              </a:rPr>
              <a:t>Abbiamo osservato che contando i singleton siamo capaci di riconoscere </a:t>
            </a:r>
            <a:br>
              <a:rPr lang="it-IT" sz="1800" dirty="0">
                <a:solidFill>
                  <a:srgbClr val="8B8B8B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>
                <a:solidFill>
                  <a:srgbClr val="8B8B8B"/>
                </a:solidFill>
                <a:latin typeface="Avenir"/>
                <a:ea typeface="Avenir"/>
                <a:cs typeface="Avenir"/>
                <a:sym typeface="Avenir"/>
              </a:rPr>
              <a:t>(data di nascita, municipalità, genere) come best QID in tutti i dataset. </a:t>
            </a:r>
            <a:br>
              <a:rPr lang="it-IT" sz="1800" dirty="0">
                <a:solidFill>
                  <a:srgbClr val="8B8B8B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>
                <a:solidFill>
                  <a:srgbClr val="8B8B8B"/>
                </a:solidFill>
                <a:latin typeface="Avenir"/>
                <a:ea typeface="Avenir"/>
                <a:cs typeface="Avenir"/>
                <a:sym typeface="Avenir"/>
              </a:rPr>
              <a:t>Questo QID espone oltre il 2% di singleton (più di 25K singleton) in dataset già anonimizzati. </a:t>
            </a: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8" indent="-457200">
              <a:buFontTx/>
              <a:buChar char="-"/>
            </a:pP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Generalizzazione del QID</a:t>
            </a: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Il miglior </a:t>
            </a:r>
            <a:r>
              <a:rPr lang="it-IT" sz="1800" b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compromesso</a:t>
            </a: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tra il </a:t>
            </a:r>
            <a:r>
              <a:rPr lang="it-IT" sz="1800" b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mantenimento della privacy </a:t>
            </a: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( interpretato come il minor numero di singletons ) e </a:t>
            </a:r>
            <a:r>
              <a:rPr lang="it-IT" sz="1800" b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della qualità </a:t>
            </a: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( interpretata come il numero di linee modificate / rimosse ) si ottiene </a:t>
            </a:r>
            <a:r>
              <a:rPr lang="it-IT" sz="1800" b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generalizzando solo i singleton </a:t>
            </a:r>
            <a: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identificati dal best QID. In particolare la generalizzazione del comune e del genere danno i risultati migliori. </a:t>
            </a:r>
            <a:endParaRPr lang="it-IT" sz="1800" dirty="0"/>
          </a:p>
          <a:p>
            <a:pPr marL="457200" lvl="8" indent="-457200">
              <a:buFontTx/>
              <a:buChar char="-"/>
            </a:pP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8" indent="-457200">
              <a:buFontTx/>
              <a:buChar char="-"/>
            </a:pP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224867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37;p16">
            <a:extLst>
              <a:ext uri="{FF2B5EF4-FFF2-40B4-BE49-F238E27FC236}">
                <a16:creationId xmlns:a16="http://schemas.microsoft.com/office/drawing/2014/main" id="{AD598EEC-EADB-44DB-9B60-064ABE3FCB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6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 dirty="0">
                <a:solidFill>
                  <a:srgbClr val="0A5ABE"/>
                </a:solidFill>
              </a:rPr>
              <a:t>Valutazioni</a:t>
            </a:r>
            <a:endParaRPr dirty="0"/>
          </a:p>
        </p:txBody>
      </p:sp>
      <p:sp>
        <p:nvSpPr>
          <p:cNvPr id="294" name="Google Shape;294;p36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6"/>
          <p:cNvSpPr txBox="1"/>
          <p:nvPr/>
        </p:nvSpPr>
        <p:spPr>
          <a:xfrm>
            <a:off x="583660" y="2169268"/>
            <a:ext cx="964983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3488C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6" name="Google Shape;296;p36"/>
          <p:cNvSpPr txBox="1"/>
          <p:nvPr/>
        </p:nvSpPr>
        <p:spPr>
          <a:xfrm>
            <a:off x="476250" y="2169268"/>
            <a:ext cx="99441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Per questa ragione possiamo asserire che il miglior </a:t>
            </a:r>
            <a:r>
              <a:rPr lang="it-IT" sz="2400" b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compromesso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tra il </a:t>
            </a:r>
            <a:r>
              <a:rPr lang="it-IT" sz="2400" b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mantenimento della privacy 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( interpretato come il minor numero di singletons ) e </a:t>
            </a:r>
            <a:r>
              <a:rPr lang="it-IT" sz="2400" b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della qualità 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( interpretata come il numero di linee modificate / rimosse ) si ottiene </a:t>
            </a:r>
            <a:r>
              <a:rPr lang="it-IT" sz="2400" b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generalizzando solo i singletons 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identificati dal best QID. In particolare la generalizzazione della municipalità e del genere danno i risultati migliori. 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37;p16">
            <a:extLst>
              <a:ext uri="{FF2B5EF4-FFF2-40B4-BE49-F238E27FC236}">
                <a16:creationId xmlns:a16="http://schemas.microsoft.com/office/drawing/2014/main" id="{AD598EEC-EADB-44DB-9B60-064ABE3FCB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6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 dirty="0">
                <a:solidFill>
                  <a:srgbClr val="0A5ABE"/>
                </a:solidFill>
              </a:rPr>
              <a:t>Confronto con K-</a:t>
            </a:r>
            <a:r>
              <a:rPr lang="it-IT" b="1" i="1" dirty="0" err="1">
                <a:solidFill>
                  <a:srgbClr val="0A5ABE"/>
                </a:solidFill>
              </a:rPr>
              <a:t>Anonimity</a:t>
            </a:r>
            <a:endParaRPr dirty="0"/>
          </a:p>
        </p:txBody>
      </p:sp>
      <p:sp>
        <p:nvSpPr>
          <p:cNvPr id="294" name="Google Shape;294;p36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6"/>
          <p:cNvSpPr txBox="1"/>
          <p:nvPr/>
        </p:nvSpPr>
        <p:spPr>
          <a:xfrm>
            <a:off x="583660" y="2169268"/>
            <a:ext cx="964983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3488C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6" name="Google Shape;296;p36"/>
          <p:cNvSpPr txBox="1"/>
          <p:nvPr/>
        </p:nvSpPr>
        <p:spPr>
          <a:xfrm>
            <a:off x="476250" y="2169268"/>
            <a:ext cx="4692098" cy="414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0A5ABE"/>
                </a:solidFill>
              </a:rPr>
              <a:t>K- </a:t>
            </a:r>
            <a:r>
              <a:rPr lang="it-IT" sz="1800" b="1" dirty="0" err="1">
                <a:solidFill>
                  <a:srgbClr val="0A5ABE"/>
                </a:solidFill>
              </a:rPr>
              <a:t>Anonimity</a:t>
            </a:r>
            <a:r>
              <a:rPr lang="it-IT" sz="1800" b="1" dirty="0">
                <a:solidFill>
                  <a:srgbClr val="0A5ABE"/>
                </a:solidFill>
              </a:rPr>
              <a:t>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A5ABE"/>
                </a:solidFill>
              </a:rPr>
              <a:t>Generalizzazione e soppressione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A5ABE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A5ABE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A5ABE"/>
                </a:solidFill>
              </a:rPr>
              <a:t>Approccio globale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A5ABE"/>
              </a:solidFill>
            </a:endParaRPr>
          </a:p>
          <a:p>
            <a:pPr lvl="0"/>
            <a:endParaRPr lang="it-IT" sz="1800" dirty="0">
              <a:solidFill>
                <a:srgbClr val="0A5ABE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A5ABE"/>
                </a:solidFill>
              </a:rPr>
              <a:t>Modifica dell’intero dataset dato l’approccio globale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A5ABE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A5ABE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A5ABE"/>
                </a:solidFill>
              </a:rPr>
              <a:t>Drop dei singleton se in numero esiguo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A5ABE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it-IT" sz="1800" dirty="0">
              <a:solidFill>
                <a:srgbClr val="0A5ABE"/>
              </a:solidFill>
            </a:endParaRPr>
          </a:p>
        </p:txBody>
      </p:sp>
      <p:sp>
        <p:nvSpPr>
          <p:cNvPr id="7" name="Google Shape;296;p36">
            <a:extLst>
              <a:ext uri="{FF2B5EF4-FFF2-40B4-BE49-F238E27FC236}">
                <a16:creationId xmlns:a16="http://schemas.microsoft.com/office/drawing/2014/main" id="{6C793208-0C2E-4485-9114-8CD2AFB40348}"/>
              </a:ext>
            </a:extLst>
          </p:cNvPr>
          <p:cNvSpPr txBox="1"/>
          <p:nvPr/>
        </p:nvSpPr>
        <p:spPr>
          <a:xfrm>
            <a:off x="5541400" y="2169268"/>
            <a:ext cx="4692098" cy="414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0A5ABE"/>
                </a:solidFill>
              </a:rPr>
              <a:t>Approccio scelto: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A5ABE"/>
                </a:solidFill>
              </a:rPr>
              <a:t>Generalizzazione fortemente preferita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A5ABE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A5ABE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A5ABE"/>
                </a:solidFill>
              </a:rPr>
              <a:t>Approccio globale e locale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it-IT" sz="1800" dirty="0">
              <a:solidFill>
                <a:srgbClr val="0A5ABE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A5ABE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A5ABE"/>
                </a:solidFill>
              </a:rPr>
              <a:t>Possibilità di intervenire direttamente sui singleton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A5ABE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A5AB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A5ABE"/>
                </a:solidFill>
              </a:rPr>
              <a:t>Informazione incompleta ma non persa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A5ABE"/>
              </a:solidFill>
            </a:endParaRPr>
          </a:p>
        </p:txBody>
      </p:sp>
      <p:sp>
        <p:nvSpPr>
          <p:cNvPr id="8" name="Google Shape;296;p36">
            <a:extLst>
              <a:ext uri="{FF2B5EF4-FFF2-40B4-BE49-F238E27FC236}">
                <a16:creationId xmlns:a16="http://schemas.microsoft.com/office/drawing/2014/main" id="{00444CCB-BAFD-4555-BF30-CD2F8FB74D5C}"/>
              </a:ext>
            </a:extLst>
          </p:cNvPr>
          <p:cNvSpPr txBox="1"/>
          <p:nvPr/>
        </p:nvSpPr>
        <p:spPr>
          <a:xfrm>
            <a:off x="3413607" y="5899745"/>
            <a:ext cx="4692098" cy="170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0A5ABE"/>
                </a:solidFill>
              </a:rPr>
              <a:t>Stesso risultato in quanto a </a:t>
            </a:r>
            <a:r>
              <a:rPr lang="it-IT" sz="1800" b="1" dirty="0">
                <a:solidFill>
                  <a:srgbClr val="0A5ABE"/>
                </a:solidFill>
              </a:rPr>
              <a:t>privacy </a:t>
            </a:r>
            <a:r>
              <a:rPr lang="it-IT" sz="1800" b="1" dirty="0" err="1">
                <a:solidFill>
                  <a:srgbClr val="0A5ABE"/>
                </a:solidFill>
              </a:rPr>
              <a:t>preserving</a:t>
            </a:r>
            <a:r>
              <a:rPr lang="it-IT" sz="1800" dirty="0">
                <a:solidFill>
                  <a:srgbClr val="0A5ABE"/>
                </a:solidFill>
              </a:rPr>
              <a:t> ma miglior risultato in </a:t>
            </a:r>
            <a:r>
              <a:rPr lang="it-IT" sz="1800" b="1" dirty="0">
                <a:solidFill>
                  <a:srgbClr val="0A5ABE"/>
                </a:solidFill>
              </a:rPr>
              <a:t>qualità</a:t>
            </a:r>
            <a:r>
              <a:rPr lang="it-IT" sz="1800" dirty="0">
                <a:solidFill>
                  <a:srgbClr val="0A5AB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685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63FD67-97D5-4F36-8CDD-C52D83D6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0A5ABE"/>
                </a:solidFill>
              </a:rPr>
              <a:t>Confronto con K-</a:t>
            </a:r>
            <a:r>
              <a:rPr lang="it-IT" b="1" i="1" dirty="0" err="1">
                <a:solidFill>
                  <a:srgbClr val="0A5ABE"/>
                </a:solidFill>
              </a:rPr>
              <a:t>Anonimity</a:t>
            </a:r>
            <a:r>
              <a:rPr lang="it-IT" b="1" i="1" dirty="0">
                <a:solidFill>
                  <a:srgbClr val="0A5ABE"/>
                </a:solidFill>
              </a:rPr>
              <a:t> - Valutazione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DC67AB-F4A0-40E4-BD1D-439308CA7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342" y="2169911"/>
            <a:ext cx="10168128" cy="3694176"/>
          </a:xfrm>
        </p:spPr>
        <p:txBody>
          <a:bodyPr/>
          <a:lstStyle/>
          <a:p>
            <a:pPr marL="114300" indent="0">
              <a:buNone/>
            </a:pPr>
            <a:r>
              <a:rPr lang="it-IT" b="1" dirty="0">
                <a:solidFill>
                  <a:srgbClr val="3488CE"/>
                </a:solidFill>
              </a:rPr>
              <a:t>Dataset usato </a:t>
            </a:r>
            <a:r>
              <a:rPr lang="it-IT" dirty="0">
                <a:solidFill>
                  <a:srgbClr val="3488CE"/>
                </a:solidFill>
              </a:rPr>
              <a:t>: Valle Aosta</a:t>
            </a:r>
          </a:p>
          <a:p>
            <a:pPr marL="114300" indent="0">
              <a:buNone/>
            </a:pPr>
            <a:r>
              <a:rPr lang="it-IT" b="1" dirty="0">
                <a:solidFill>
                  <a:srgbClr val="3488CE"/>
                </a:solidFill>
              </a:rPr>
              <a:t>Parametri usati </a:t>
            </a:r>
            <a:r>
              <a:rPr lang="it-IT" dirty="0">
                <a:solidFill>
                  <a:srgbClr val="3488CE"/>
                </a:solidFill>
              </a:rPr>
              <a:t>: </a:t>
            </a:r>
          </a:p>
          <a:p>
            <a:r>
              <a:rPr lang="it-IT" dirty="0">
                <a:solidFill>
                  <a:srgbClr val="3488CE"/>
                </a:solidFill>
              </a:rPr>
              <a:t>K=2</a:t>
            </a:r>
          </a:p>
          <a:p>
            <a:r>
              <a:rPr lang="it-IT" dirty="0">
                <a:solidFill>
                  <a:srgbClr val="3488CE"/>
                </a:solidFill>
              </a:rPr>
              <a:t>Soppressione consentita 0.01% ( genere 0.05%)</a:t>
            </a:r>
          </a:p>
          <a:p>
            <a:pPr marL="114300" indent="0">
              <a:buNone/>
            </a:pPr>
            <a:r>
              <a:rPr lang="it-IT" b="1" dirty="0">
                <a:solidFill>
                  <a:srgbClr val="3488CE"/>
                </a:solidFill>
              </a:rPr>
              <a:t>Risultati</a:t>
            </a:r>
            <a:r>
              <a:rPr lang="it-IT" dirty="0">
                <a:solidFill>
                  <a:srgbClr val="3488CE"/>
                </a:solidFill>
              </a:rPr>
              <a:t> : </a:t>
            </a:r>
          </a:p>
          <a:p>
            <a:r>
              <a:rPr lang="it-IT" dirty="0">
                <a:solidFill>
                  <a:srgbClr val="3488CE"/>
                </a:solidFill>
              </a:rPr>
              <a:t>Stesso numero di singleton raggiunti</a:t>
            </a:r>
          </a:p>
          <a:p>
            <a:r>
              <a:rPr lang="it-IT" dirty="0">
                <a:solidFill>
                  <a:srgbClr val="3488CE"/>
                </a:solidFill>
              </a:rPr>
              <a:t>Minor numero di </a:t>
            </a:r>
            <a:r>
              <a:rPr lang="it-IT" dirty="0" err="1">
                <a:solidFill>
                  <a:srgbClr val="3488CE"/>
                </a:solidFill>
              </a:rPr>
              <a:t>tuple</a:t>
            </a:r>
            <a:r>
              <a:rPr lang="it-IT" dirty="0">
                <a:solidFill>
                  <a:srgbClr val="3488CE"/>
                </a:solidFill>
              </a:rPr>
              <a:t> modificate</a:t>
            </a:r>
          </a:p>
        </p:txBody>
      </p:sp>
    </p:spTree>
    <p:extLst>
      <p:ext uri="{BB962C8B-B14F-4D97-AF65-F5344CB8AC3E}">
        <p14:creationId xmlns:p14="http://schemas.microsoft.com/office/powerpoint/2010/main" val="3960184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37;p16">
            <a:extLst>
              <a:ext uri="{FF2B5EF4-FFF2-40B4-BE49-F238E27FC236}">
                <a16:creationId xmlns:a16="http://schemas.microsoft.com/office/drawing/2014/main" id="{FC25F44C-3894-4866-895E-DF6D51CA26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7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>
                <a:solidFill>
                  <a:srgbClr val="0A5ABE"/>
                </a:solidFill>
              </a:rPr>
              <a:t>Sviluppi futuri	</a:t>
            </a:r>
            <a:endParaRPr/>
          </a:p>
        </p:txBody>
      </p:sp>
      <p:sp>
        <p:nvSpPr>
          <p:cNvPr id="303" name="Google Shape;303;p37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7"/>
          <p:cNvSpPr txBox="1"/>
          <p:nvPr/>
        </p:nvSpPr>
        <p:spPr>
          <a:xfrm>
            <a:off x="583660" y="2169268"/>
            <a:ext cx="964983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3488C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3488C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5" name="Google Shape;305;p37"/>
          <p:cNvSpPr txBox="1"/>
          <p:nvPr/>
        </p:nvSpPr>
        <p:spPr>
          <a:xfrm>
            <a:off x="476250" y="2169268"/>
            <a:ext cx="99441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Creazione di un framework che preso in input un dataset applica l’intero workflow di check del numero di singleton, percentuale, best QID, </a:t>
            </a:r>
            <a:r>
              <a:rPr lang="it-IT" sz="2400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distinct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sz="2400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values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senza generalizzazioni e poi prova a generalizzare i singoli campi del QID e le rispettive combinazioni restituendo tutti i risultati, l’approccio (o gli approcci) che minimizzano il numero di singleton, l’approccio o gli approcci che minimizzano il numero di righe modificate e rimosse, eventuali approcci che si trovano nell’intersezione delle due metriche, eletti migliori approccio di generalizzazione.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37;p16">
            <a:extLst>
              <a:ext uri="{FF2B5EF4-FFF2-40B4-BE49-F238E27FC236}">
                <a16:creationId xmlns:a16="http://schemas.microsoft.com/office/drawing/2014/main" id="{FC25F44C-3894-4866-895E-DF6D51CA26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7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>
                <a:solidFill>
                  <a:srgbClr val="0A5ABE"/>
                </a:solidFill>
              </a:rPr>
              <a:t>Sviluppi futuri	</a:t>
            </a:r>
            <a:endParaRPr/>
          </a:p>
        </p:txBody>
      </p:sp>
      <p:sp>
        <p:nvSpPr>
          <p:cNvPr id="303" name="Google Shape;303;p37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20" name="Picture 4" descr="Csv, file, plano icon">
            <a:extLst>
              <a:ext uri="{FF2B5EF4-FFF2-40B4-BE49-F238E27FC236}">
                <a16:creationId xmlns:a16="http://schemas.microsoft.com/office/drawing/2014/main" id="{963BDFAC-CABF-4526-A5AA-D78FB70EF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0" y="2158681"/>
            <a:ext cx="1190303" cy="11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sv, file, plano icon">
            <a:extLst>
              <a:ext uri="{FF2B5EF4-FFF2-40B4-BE49-F238E27FC236}">
                <a16:creationId xmlns:a16="http://schemas.microsoft.com/office/drawing/2014/main" id="{DF5A4B04-B378-4DF4-955C-A66043BA6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272" y="2185847"/>
            <a:ext cx="1190303" cy="11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ocument, file, file format, format, paper, txt, txt file icon">
            <a:extLst>
              <a:ext uri="{FF2B5EF4-FFF2-40B4-BE49-F238E27FC236}">
                <a16:creationId xmlns:a16="http://schemas.microsoft.com/office/drawing/2014/main" id="{C97A8912-E1CC-4424-943B-BA95471F4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32" y="4975896"/>
            <a:ext cx="1190303" cy="11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81DAFED3-629A-4786-8209-49F0C6DBE0FA}"/>
              </a:ext>
            </a:extLst>
          </p:cNvPr>
          <p:cNvCxnSpPr/>
          <p:nvPr/>
        </p:nvCxnSpPr>
        <p:spPr>
          <a:xfrm>
            <a:off x="1958009" y="2723322"/>
            <a:ext cx="128214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C209407-3FEE-4C58-AFA7-578B782928C1}"/>
              </a:ext>
            </a:extLst>
          </p:cNvPr>
          <p:cNvCxnSpPr>
            <a:cxnSpLocks/>
          </p:cNvCxnSpPr>
          <p:nvPr/>
        </p:nvCxnSpPr>
        <p:spPr>
          <a:xfrm>
            <a:off x="6838122" y="2799776"/>
            <a:ext cx="9432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94AF25D-0D26-47A6-9F9F-40CEB19C533C}"/>
              </a:ext>
            </a:extLst>
          </p:cNvPr>
          <p:cNvCxnSpPr>
            <a:cxnSpLocks/>
          </p:cNvCxnSpPr>
          <p:nvPr/>
        </p:nvCxnSpPr>
        <p:spPr>
          <a:xfrm flipH="1">
            <a:off x="4018183" y="3680539"/>
            <a:ext cx="14348" cy="10573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DD6402-64CF-4DF4-9074-791C56DAB0AD}"/>
              </a:ext>
            </a:extLst>
          </p:cNvPr>
          <p:cNvSpPr txBox="1"/>
          <p:nvPr/>
        </p:nvSpPr>
        <p:spPr>
          <a:xfrm>
            <a:off x="879717" y="3479285"/>
            <a:ext cx="1451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Dataset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780E812-6346-4DCF-AADB-D3680F3EA3D4}"/>
              </a:ext>
            </a:extLst>
          </p:cNvPr>
          <p:cNvSpPr txBox="1"/>
          <p:nvPr/>
        </p:nvSpPr>
        <p:spPr>
          <a:xfrm>
            <a:off x="4373157" y="3686122"/>
            <a:ext cx="1451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Framework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20855F-FFA2-4709-9203-1F9B983AA12E}"/>
              </a:ext>
            </a:extLst>
          </p:cNvPr>
          <p:cNvSpPr txBox="1"/>
          <p:nvPr/>
        </p:nvSpPr>
        <p:spPr>
          <a:xfrm>
            <a:off x="2330822" y="6166199"/>
            <a:ext cx="489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Numero di singleton, percentuale, best QID, </a:t>
            </a:r>
            <a:r>
              <a:rPr lang="it-IT" dirty="0" err="1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distinct</a:t>
            </a:r>
            <a:r>
              <a:rPr lang="it-IT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values</a:t>
            </a:r>
            <a:r>
              <a:rPr lang="it-IT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 senza generalizzazioni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D0D6AAD-8E56-4D60-8AF5-38E2CCC313E5}"/>
              </a:ext>
            </a:extLst>
          </p:cNvPr>
          <p:cNvSpPr txBox="1"/>
          <p:nvPr/>
        </p:nvSpPr>
        <p:spPr>
          <a:xfrm>
            <a:off x="7977563" y="3418929"/>
            <a:ext cx="174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Dataset generalizzato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DE371860-C0CC-4917-AD95-792B48DE60EB}"/>
              </a:ext>
            </a:extLst>
          </p:cNvPr>
          <p:cNvCxnSpPr>
            <a:cxnSpLocks/>
          </p:cNvCxnSpPr>
          <p:nvPr/>
        </p:nvCxnSpPr>
        <p:spPr>
          <a:xfrm>
            <a:off x="6377987" y="3680539"/>
            <a:ext cx="1285693" cy="8390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8C63517-5074-49DE-A562-D08D7E629963}"/>
              </a:ext>
            </a:extLst>
          </p:cNvPr>
          <p:cNvSpPr txBox="1"/>
          <p:nvPr/>
        </p:nvSpPr>
        <p:spPr>
          <a:xfrm>
            <a:off x="7513983" y="5546051"/>
            <a:ext cx="2347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# singleton, % singleton, </a:t>
            </a:r>
            <a:r>
              <a:rPr lang="it-IT" dirty="0" err="1"/>
              <a:t>tuple</a:t>
            </a:r>
            <a:r>
              <a:rPr lang="it-IT" dirty="0"/>
              <a:t> modificate / rimosse</a:t>
            </a:r>
          </a:p>
          <a:p>
            <a:r>
              <a:rPr lang="it-IT" dirty="0"/>
              <a:t>Dataset generalizzato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82CCCBC-1F16-435C-8709-9C066D6ED53F}"/>
              </a:ext>
            </a:extLst>
          </p:cNvPr>
          <p:cNvSpPr/>
          <p:nvPr/>
        </p:nvSpPr>
        <p:spPr>
          <a:xfrm>
            <a:off x="3299435" y="2154840"/>
            <a:ext cx="3341468" cy="13976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89A77732-6C89-49BC-BCEB-31055786F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32" y="3111933"/>
            <a:ext cx="382310" cy="38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A18DD90-C798-4CBA-95CC-7F787D14C7A7}"/>
              </a:ext>
            </a:extLst>
          </p:cNvPr>
          <p:cNvSpPr txBox="1"/>
          <p:nvPr/>
        </p:nvSpPr>
        <p:spPr>
          <a:xfrm>
            <a:off x="3299435" y="2169268"/>
            <a:ext cx="146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Individuazione del best QI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6BFCDDCB-0C35-4E4E-A9BC-44ED06B0CCD1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4959626" y="2154840"/>
            <a:ext cx="10543" cy="13976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BB67453-BBCB-4B14-8FC2-A8C2F94E5D28}"/>
              </a:ext>
            </a:extLst>
          </p:cNvPr>
          <p:cNvSpPr txBox="1"/>
          <p:nvPr/>
        </p:nvSpPr>
        <p:spPr>
          <a:xfrm>
            <a:off x="4991536" y="2209914"/>
            <a:ext cx="164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Generalizzazione</a:t>
            </a:r>
          </a:p>
        </p:txBody>
      </p:sp>
      <p:pic>
        <p:nvPicPr>
          <p:cNvPr id="39" name="Picture 6" descr="Document, file, file format, format, paper, txt, txt file icon">
            <a:extLst>
              <a:ext uri="{FF2B5EF4-FFF2-40B4-BE49-F238E27FC236}">
                <a16:creationId xmlns:a16="http://schemas.microsoft.com/office/drawing/2014/main" id="{9254A011-AF75-49BB-8EEE-5C2030C23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28" y="4275491"/>
            <a:ext cx="1190303" cy="11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95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1" name="Google Shape;311;p38"/>
          <p:cNvSpPr/>
          <p:nvPr/>
        </p:nvSpPr>
        <p:spPr>
          <a:xfrm>
            <a:off x="0" y="0"/>
            <a:ext cx="4959047" cy="6858000"/>
          </a:xfrm>
          <a:custGeom>
            <a:avLst/>
            <a:gdLst/>
            <a:ahLst/>
            <a:cxnLst/>
            <a:rect l="l" t="t" r="r" b="b"/>
            <a:pathLst>
              <a:path w="4959047" h="6858000" extrusionOk="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8"/>
          <p:cNvSpPr/>
          <p:nvPr/>
        </p:nvSpPr>
        <p:spPr>
          <a:xfrm>
            <a:off x="0" y="0"/>
            <a:ext cx="4948887" cy="6858000"/>
          </a:xfrm>
          <a:custGeom>
            <a:avLst/>
            <a:gdLst/>
            <a:ahLst/>
            <a:cxnLst/>
            <a:rect l="l" t="t" r="r" b="b"/>
            <a:pathLst>
              <a:path w="4948887" h="6858000" extrusionOk="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8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8"/>
          <p:cNvSpPr/>
          <p:nvPr/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38" descr="Risultato immagini per università degli studi di sale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7792" y="267988"/>
            <a:ext cx="1008000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8" descr="Risultato immagini per isislab uni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0028" y="5117807"/>
            <a:ext cx="26955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8"/>
          <p:cNvSpPr txBox="1"/>
          <p:nvPr/>
        </p:nvSpPr>
        <p:spPr>
          <a:xfrm>
            <a:off x="5770553" y="2842954"/>
            <a:ext cx="70665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i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Grazie per l’attenzione</a:t>
            </a:r>
            <a:endParaRPr/>
          </a:p>
        </p:txBody>
      </p:sp>
      <p:pic>
        <p:nvPicPr>
          <p:cNvPr id="318" name="Google Shape;318;p38" descr="Risultato immagini per open da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50" y="1125000"/>
            <a:ext cx="4626112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8"/>
          <p:cNvSpPr/>
          <p:nvPr/>
        </p:nvSpPr>
        <p:spPr>
          <a:xfrm>
            <a:off x="200416" y="450937"/>
            <a:ext cx="1440494" cy="55114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 dirty="0" err="1">
                <a:solidFill>
                  <a:srgbClr val="0A5ABE"/>
                </a:solidFill>
              </a:rPr>
              <a:t>OpenData</a:t>
            </a:r>
            <a:endParaRPr dirty="0"/>
          </a:p>
        </p:txBody>
      </p:sp>
      <p:sp>
        <p:nvSpPr>
          <p:cNvPr id="145" name="Google Shape;145;p17"/>
          <p:cNvSpPr txBox="1"/>
          <p:nvPr/>
        </p:nvSpPr>
        <p:spPr>
          <a:xfrm>
            <a:off x="571499" y="2409825"/>
            <a:ext cx="8055665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L’ </a:t>
            </a: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Open government 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prevede che tutte le attività dei governi e delle amministrazioni dello stato debbano essere aperte e disponibili, al fine di garantire trasparenza.</a:t>
            </a: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endParaRPr lang="it-IT"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Gli </a:t>
            </a:r>
            <a:r>
              <a:rPr lang="it-IT" sz="2400" b="1" i="1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OpenData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sono utili ai fini statistici. </a:t>
            </a:r>
            <a:endParaRPr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endParaRPr lang="it-IT"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endParaRPr lang="it-IT"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Rischio della violazione della privacy.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" name="Google Shape;137;p16">
            <a:extLst>
              <a:ext uri="{FF2B5EF4-FFF2-40B4-BE49-F238E27FC236}">
                <a16:creationId xmlns:a16="http://schemas.microsoft.com/office/drawing/2014/main" id="{CF423B84-E15F-4084-8FF6-508D2EBDEB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Risultato immagini per warning logo">
            <a:extLst>
              <a:ext uri="{FF2B5EF4-FFF2-40B4-BE49-F238E27FC236}">
                <a16:creationId xmlns:a16="http://schemas.microsoft.com/office/drawing/2014/main" id="{07EB2D30-0ECC-4609-AE76-3379F1E72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" y="4409225"/>
            <a:ext cx="986360" cy="9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A5ABE"/>
              </a:buClr>
            </a:pPr>
            <a:r>
              <a:rPr lang="it-IT" b="1" i="1" dirty="0">
                <a:solidFill>
                  <a:srgbClr val="0A5ABE"/>
                </a:solidFill>
              </a:rPr>
              <a:t>Privacy-</a:t>
            </a:r>
            <a:r>
              <a:rPr lang="it-IT" b="1" i="1" dirty="0" err="1">
                <a:solidFill>
                  <a:srgbClr val="0A5ABE"/>
                </a:solidFill>
              </a:rPr>
              <a:t>preserving</a:t>
            </a:r>
            <a:r>
              <a:rPr lang="it-IT" b="1" i="1" dirty="0">
                <a:solidFill>
                  <a:srgbClr val="0A5ABE"/>
                </a:solidFill>
              </a:rPr>
              <a:t> data publishing</a:t>
            </a:r>
            <a:endParaRPr b="1" i="1" dirty="0">
              <a:solidFill>
                <a:srgbClr val="0A5ABE"/>
              </a:solidFill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571500" y="2409825"/>
            <a:ext cx="74295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Bisogna applicare metodi e strumenti per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- </a:t>
            </a:r>
            <a:r>
              <a:rPr lang="it-IT" sz="28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pubblicare dati utili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800" b="1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/>
            <a:endParaRPr lang="it-IT" sz="2800" b="1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/>
            <a:r>
              <a:rPr lang="it-IT" sz="28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- preservando la privacy </a:t>
            </a:r>
          </a:p>
          <a:p>
            <a:pPr lvl="0"/>
            <a:r>
              <a:rPr lang="it-IT" sz="28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	degli individui.</a:t>
            </a:r>
            <a:endParaRPr lang="it-IT" sz="2800" dirty="0"/>
          </a:p>
        </p:txBody>
      </p:sp>
      <p:pic>
        <p:nvPicPr>
          <p:cNvPr id="12" name="Google Shape;137;p16">
            <a:extLst>
              <a:ext uri="{FF2B5EF4-FFF2-40B4-BE49-F238E27FC236}">
                <a16:creationId xmlns:a16="http://schemas.microsoft.com/office/drawing/2014/main" id="{538F7B49-6BAF-47F3-8C82-5731E520FF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37;p16">
            <a:extLst>
              <a:ext uri="{FF2B5EF4-FFF2-40B4-BE49-F238E27FC236}">
                <a16:creationId xmlns:a16="http://schemas.microsoft.com/office/drawing/2014/main" id="{538F7B49-6BAF-47F3-8C82-5731E520FF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A5ABE"/>
              </a:buClr>
            </a:pPr>
            <a:r>
              <a:rPr lang="it-IT" b="1" i="1" dirty="0">
                <a:solidFill>
                  <a:srgbClr val="0A5ABE"/>
                </a:solidFill>
              </a:rPr>
              <a:t>Privacy-</a:t>
            </a:r>
            <a:r>
              <a:rPr lang="it-IT" b="1" i="1" dirty="0" err="1">
                <a:solidFill>
                  <a:srgbClr val="0A5ABE"/>
                </a:solidFill>
              </a:rPr>
              <a:t>preserving</a:t>
            </a:r>
            <a:r>
              <a:rPr lang="it-IT" b="1" i="1" dirty="0">
                <a:solidFill>
                  <a:srgbClr val="0A5ABE"/>
                </a:solidFill>
              </a:rPr>
              <a:t> data publishing</a:t>
            </a:r>
            <a:endParaRPr dirty="0"/>
          </a:p>
        </p:txBody>
      </p:sp>
      <p:sp>
        <p:nvSpPr>
          <p:cNvPr id="153" name="Google Shape;153;p18"/>
          <p:cNvSpPr txBox="1"/>
          <p:nvPr/>
        </p:nvSpPr>
        <p:spPr>
          <a:xfrm>
            <a:off x="571500" y="2409825"/>
            <a:ext cx="647534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Bisogna applicare metodi e strumenti per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- </a:t>
            </a:r>
            <a:r>
              <a:rPr lang="it-IT" sz="28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pubblicare dati utili		</a:t>
            </a:r>
            <a:endParaRPr lang="it-IT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800" b="1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800" b="1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it-IT" sz="28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- preservando la privacy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it-IT" sz="28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	degli individui.</a:t>
            </a:r>
            <a:endParaRPr sz="28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F12610-222A-4274-8C39-DA4082965483}"/>
              </a:ext>
            </a:extLst>
          </p:cNvPr>
          <p:cNvSpPr txBox="1"/>
          <p:nvPr/>
        </p:nvSpPr>
        <p:spPr>
          <a:xfrm>
            <a:off x="6673809" y="2098280"/>
            <a:ext cx="48900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2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Minimo numero di </a:t>
            </a:r>
            <a:r>
              <a:rPr lang="it-IT" sz="2800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tuple</a:t>
            </a:r>
            <a:r>
              <a:rPr lang="it-IT" sz="2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soppresse o modificate.</a:t>
            </a:r>
            <a:endParaRPr lang="it-IT" sz="2800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7EA0D61B-263B-4C59-A425-1BC71E757A06}"/>
              </a:ext>
            </a:extLst>
          </p:cNvPr>
          <p:cNvCxnSpPr>
            <a:cxnSpLocks/>
          </p:cNvCxnSpPr>
          <p:nvPr/>
        </p:nvCxnSpPr>
        <p:spPr>
          <a:xfrm>
            <a:off x="4472609" y="3429000"/>
            <a:ext cx="2097156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9025A0-9BED-4F44-A2A9-C8352EDE3E03}"/>
              </a:ext>
            </a:extLst>
          </p:cNvPr>
          <p:cNvSpPr txBox="1"/>
          <p:nvPr/>
        </p:nvSpPr>
        <p:spPr>
          <a:xfrm>
            <a:off x="6659217" y="4441150"/>
            <a:ext cx="46316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Minimo numero di </a:t>
            </a:r>
            <a:r>
              <a:rPr lang="it-IT" sz="2800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tuple</a:t>
            </a:r>
            <a:r>
              <a:rPr lang="it-IT" sz="2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univocamente determinate,</a:t>
            </a:r>
          </a:p>
          <a:p>
            <a:r>
              <a:rPr lang="it-IT" sz="28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i.e., singleton.</a:t>
            </a:r>
            <a:endParaRPr lang="it-IT" sz="2800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F7FBF667-B478-4F45-B6B9-1DD5739F0661}"/>
              </a:ext>
            </a:extLst>
          </p:cNvPr>
          <p:cNvCxnSpPr>
            <a:cxnSpLocks/>
          </p:cNvCxnSpPr>
          <p:nvPr/>
        </p:nvCxnSpPr>
        <p:spPr>
          <a:xfrm>
            <a:off x="4472609" y="4671982"/>
            <a:ext cx="2097156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44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>
                <a:solidFill>
                  <a:srgbClr val="0A5ABE"/>
                </a:solidFill>
              </a:rPr>
              <a:t>OpenData – Compromesso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571500" y="2409825"/>
            <a:ext cx="7429500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Da un lato bisogna, dunque, minimizzare il </a:t>
            </a: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privacy </a:t>
            </a:r>
            <a:r>
              <a:rPr lang="it-IT" sz="2400" b="1" i="1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leakage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, che può essere interpretato come il numero di occorrenze di singleton.</a:t>
            </a:r>
            <a:endParaRPr sz="2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Dall’altro bisogna massimizzare la qualità dei dati pubblicati, ossia minimizzare </a:t>
            </a:r>
            <a:r>
              <a:rPr lang="it-IT" sz="24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l’information </a:t>
            </a:r>
            <a:r>
              <a:rPr lang="it-IT" sz="2400" b="1" i="1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loss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, che può essere interpretata come il numero di </a:t>
            </a:r>
            <a:r>
              <a:rPr lang="it-IT" sz="2400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tuple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soppresse o modificate.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" name="Google Shape;137;p16">
            <a:extLst>
              <a:ext uri="{FF2B5EF4-FFF2-40B4-BE49-F238E27FC236}">
                <a16:creationId xmlns:a16="http://schemas.microsoft.com/office/drawing/2014/main" id="{A5DCD89D-92F8-4F89-AF80-0DB2EEEC19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16">
            <a:extLst>
              <a:ext uri="{FF2B5EF4-FFF2-40B4-BE49-F238E27FC236}">
                <a16:creationId xmlns:a16="http://schemas.microsoft.com/office/drawing/2014/main" id="{F944E870-70A6-4FD1-9373-02983BA35C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>
                <a:solidFill>
                  <a:srgbClr val="0A5ABE"/>
                </a:solidFill>
              </a:rPr>
              <a:t>OpenData - Struttura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485192" y="2192694"/>
            <a:ext cx="9218645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La </a:t>
            </a:r>
            <a:r>
              <a:rPr lang="it-IT" sz="20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struttura</a:t>
            </a:r>
            <a:r>
              <a:rPr lang="it-IT" sz="20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di un dataset di </a:t>
            </a:r>
            <a:r>
              <a:rPr lang="it-IT" sz="2000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OpenData</a:t>
            </a:r>
            <a:r>
              <a:rPr lang="it-IT" sz="20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è di solito composta da attributi che possono essere suddivisi in diverse categorie:</a:t>
            </a:r>
            <a:br>
              <a:rPr lang="it-IT" sz="20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0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000"/>
              <a:buFont typeface="Arial"/>
              <a:buChar char="•"/>
            </a:pPr>
            <a:r>
              <a:rPr lang="it-IT" sz="2000" b="1" i="1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Identifiers</a:t>
            </a:r>
            <a:r>
              <a:rPr lang="it-IT" sz="20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: gruppo di attributi che contengono informazioni che identificano esplicitamente un individuo.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000"/>
              <a:buFont typeface="Arial"/>
              <a:buChar char="•"/>
            </a:pPr>
            <a:r>
              <a:rPr lang="it-IT" sz="20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Quasi-</a:t>
            </a:r>
            <a:r>
              <a:rPr lang="it-IT" sz="2000" b="1" i="1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Identifiers</a:t>
            </a:r>
            <a:r>
              <a:rPr lang="it-IT" sz="20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: gruppo di attributi che possono potenzialmente identificare individui.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000"/>
              <a:buFont typeface="Arial"/>
              <a:buChar char="•"/>
            </a:pPr>
            <a:r>
              <a:rPr lang="it-IT" sz="20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Sensitive </a:t>
            </a:r>
            <a:r>
              <a:rPr lang="it-IT" sz="2000" b="1" i="1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attributes</a:t>
            </a:r>
            <a:r>
              <a:rPr lang="it-IT" sz="20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sz="20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: sono informazioni specifiche della persona (stipendio, patologie, partito politico).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SzPts val="2000"/>
              <a:buFont typeface="Arial"/>
              <a:buChar char="•"/>
            </a:pPr>
            <a:r>
              <a:rPr lang="it-IT" sz="20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Non-sensitive </a:t>
            </a:r>
            <a:r>
              <a:rPr lang="it-IT" sz="2000" b="1" i="1" dirty="0" err="1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attributes</a:t>
            </a:r>
            <a:r>
              <a:rPr lang="it-IT" sz="2000" b="1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sz="20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: sono tutti gli attributi rimanenti.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37;p16">
            <a:extLst>
              <a:ext uri="{FF2B5EF4-FFF2-40B4-BE49-F238E27FC236}">
                <a16:creationId xmlns:a16="http://schemas.microsoft.com/office/drawing/2014/main" id="{61D7742C-48C1-4FAD-8FC0-E4136C84E0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2231" y="3933172"/>
            <a:ext cx="3899768" cy="292482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ABE"/>
              </a:buClr>
              <a:buSzPts val="4000"/>
              <a:buFont typeface="Avenir"/>
              <a:buNone/>
            </a:pPr>
            <a:r>
              <a:rPr lang="it-IT" b="1" i="1" dirty="0">
                <a:solidFill>
                  <a:srgbClr val="0A5ABE"/>
                </a:solidFill>
              </a:rPr>
              <a:t>Quasi-</a:t>
            </a:r>
            <a:r>
              <a:rPr lang="it-IT" b="1" i="1" dirty="0" err="1">
                <a:solidFill>
                  <a:srgbClr val="0A5ABE"/>
                </a:solidFill>
              </a:rPr>
              <a:t>identifier</a:t>
            </a:r>
            <a:r>
              <a:rPr lang="it-IT" b="1" i="1" dirty="0">
                <a:solidFill>
                  <a:srgbClr val="0A5ABE"/>
                </a:solidFill>
              </a:rPr>
              <a:t> – Cosa sono</a:t>
            </a:r>
            <a:endParaRPr dirty="0"/>
          </a:p>
        </p:txBody>
      </p:sp>
      <p:sp>
        <p:nvSpPr>
          <p:cNvPr id="176" name="Google Shape;176;p21"/>
          <p:cNvSpPr txBox="1"/>
          <p:nvPr/>
        </p:nvSpPr>
        <p:spPr>
          <a:xfrm>
            <a:off x="531845" y="2230016"/>
            <a:ext cx="9255967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Un</a:t>
            </a: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insieme di attributi è classificato come QID se contiene un attributo A che può essere recuperato dall'attaccante sfruttando una fonte esterna. Il problema è che A è potenzialmente ignoto. Per questo la scelta del QID è una questione aperta.</a:t>
            </a:r>
            <a:endParaRPr sz="2400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Font typeface="Arial" panose="020B0604020202020204" pitchFamily="34" charset="0"/>
              <a:buChar char="•"/>
            </a:pPr>
            <a:endParaRPr sz="2400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Font typeface="Arial" panose="020B0604020202020204" pitchFamily="34" charset="0"/>
              <a:buChar char="•"/>
            </a:pPr>
            <a:endParaRPr sz="2400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indent="-285750">
              <a:buClr>
                <a:srgbClr val="3488CE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La combinazione di (genere, anno di nascita, CAP) riesce ad identificare l’87% degli americani</a:t>
            </a: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r>
              <a:rPr lang="it-IT" sz="32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«</a:t>
            </a:r>
            <a:r>
              <a:rPr lang="it-IT" sz="2000" i="1" dirty="0">
                <a:solidFill>
                  <a:srgbClr val="0A5ABE"/>
                </a:solidFill>
              </a:rPr>
              <a:t>Sweeney</a:t>
            </a:r>
            <a:r>
              <a:rPr lang="it-IT" sz="2400" i="1" dirty="0">
                <a:solidFill>
                  <a:srgbClr val="3488CE"/>
                </a:solidFill>
                <a:latin typeface="Avenir"/>
                <a:ea typeface="Avenir"/>
                <a:cs typeface="Avenir"/>
                <a:sym typeface="Avenir"/>
              </a:rPr>
              <a:t>»</a:t>
            </a:r>
            <a:endParaRPr lang="it-IT" sz="2400" dirty="0">
              <a:solidFill>
                <a:srgbClr val="3488CE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Font typeface="Arial" panose="020B0604020202020204" pitchFamily="34" charset="0"/>
              <a:buChar char="•"/>
            </a:pPr>
            <a:endParaRPr sz="2400" i="1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Font typeface="Arial" panose="020B0604020202020204" pitchFamily="34" charset="0"/>
              <a:buChar char="•"/>
            </a:pP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488CE"/>
              </a:buClr>
              <a:buFont typeface="Arial" panose="020B0604020202020204" pitchFamily="34" charset="0"/>
              <a:buChar char="•"/>
            </a:pPr>
            <a:endParaRPr sz="1800" dirty="0">
              <a:solidFill>
                <a:srgbClr val="3488C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2869</Words>
  <Application>Microsoft Office PowerPoint</Application>
  <PresentationFormat>Widescreen</PresentationFormat>
  <Paragraphs>550</Paragraphs>
  <Slides>38</Slides>
  <Notes>37</Notes>
  <HiddenSlides>5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3" baseType="lpstr">
      <vt:lpstr>Arial</vt:lpstr>
      <vt:lpstr>Avenir</vt:lpstr>
      <vt:lpstr>Calibri</vt:lpstr>
      <vt:lpstr>Liberation Serif</vt:lpstr>
      <vt:lpstr>AccentBoxVTI</vt:lpstr>
      <vt:lpstr>Generalizzazione di quasi-identifier  negli OpenData</vt:lpstr>
      <vt:lpstr>Indice</vt:lpstr>
      <vt:lpstr>OpenData</vt:lpstr>
      <vt:lpstr>OpenData</vt:lpstr>
      <vt:lpstr>Privacy-preserving data publishing</vt:lpstr>
      <vt:lpstr>Privacy-preserving data publishing</vt:lpstr>
      <vt:lpstr>OpenData – Compromesso</vt:lpstr>
      <vt:lpstr>OpenData - Struttura</vt:lpstr>
      <vt:lpstr>Quasi-identifier – Cosa sono</vt:lpstr>
      <vt:lpstr>Quasi-identifier – Scegliere il QID</vt:lpstr>
      <vt:lpstr>Obiettivo</vt:lpstr>
      <vt:lpstr>Quasi-identifier – Valutazione</vt:lpstr>
      <vt:lpstr>Quasi-identifier – Valutazione</vt:lpstr>
      <vt:lpstr>Quasi-identifier – Valutazione</vt:lpstr>
      <vt:lpstr>Quasi-identifier – Dataset Patenti</vt:lpstr>
      <vt:lpstr>Obiettivo</vt:lpstr>
      <vt:lpstr>Obiettivo</vt:lpstr>
      <vt:lpstr>Quasi-identifier – Cosa conviene generalizzare</vt:lpstr>
      <vt:lpstr>Approcci di anonimizzazione</vt:lpstr>
      <vt:lpstr>Come generalizzare il QID</vt:lpstr>
      <vt:lpstr>Generalizzare genere e municipalità – approccio locale e globale</vt:lpstr>
      <vt:lpstr>Generalizzare anno di nascita</vt:lpstr>
      <vt:lpstr>Generalizzare genere e municipalità – approccio locale e globale</vt:lpstr>
      <vt:lpstr>Analisi della qualità- approccio scelto</vt:lpstr>
      <vt:lpstr>Approccio di generalizzazione-Valutazione</vt:lpstr>
      <vt:lpstr>Presentazione standard di PowerPoint</vt:lpstr>
      <vt:lpstr>       Valutazioni</vt:lpstr>
      <vt:lpstr>       Valutazioni</vt:lpstr>
      <vt:lpstr>       Valutazioni</vt:lpstr>
      <vt:lpstr>       Valutazioni</vt:lpstr>
      <vt:lpstr>Valutazioni </vt:lpstr>
      <vt:lpstr>Obiettivo</vt:lpstr>
      <vt:lpstr>Valutazioni</vt:lpstr>
      <vt:lpstr>Confronto con K-Anonimity</vt:lpstr>
      <vt:lpstr>Confronto con K-Anonimity - Valutazione</vt:lpstr>
      <vt:lpstr>Sviluppi futuri </vt:lpstr>
      <vt:lpstr>Sviluppi futuri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Generalizzazione di quasi-identifier negli OpenData</dc:title>
  <dc:creator>Matteo Pastore</dc:creator>
  <cp:lastModifiedBy>MATTEO PASTORE</cp:lastModifiedBy>
  <cp:revision>42</cp:revision>
  <dcterms:modified xsi:type="dcterms:W3CDTF">2020-03-27T15:04:04Z</dcterms:modified>
</cp:coreProperties>
</file>